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632E9674-D1F5-4874-9F7F-C01C15FC6A04}"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2E9674-D1F5-4874-9F7F-C01C15FC6A0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2E9674-D1F5-4874-9F7F-C01C15FC6A0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2E9674-D1F5-4874-9F7F-C01C15FC6A0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32E9674-D1F5-4874-9F7F-C01C15FC6A04}"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32E9674-D1F5-4874-9F7F-C01C15FC6A0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32E9674-D1F5-4874-9F7F-C01C15FC6A0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32E9674-D1F5-4874-9F7F-C01C15FC6A0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32E9674-D1F5-4874-9F7F-C01C15FC6A04}"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32E9674-D1F5-4874-9F7F-C01C15FC6A0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7D35DB55-69B6-4C66-9F18-A85D4E87EDC7}" type="datetimeFigureOut">
              <a:rPr lang="en-US" smtClean="0"/>
              <a:t>8/2/2018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32E9674-D1F5-4874-9F7F-C01C15FC6A04}"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D35DB55-69B6-4C66-9F18-A85D4E87EDC7}" type="datetimeFigureOut">
              <a:rPr lang="en-US" smtClean="0"/>
              <a:t>8/2/2018</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32E9674-D1F5-4874-9F7F-C01C15FC6A04}"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2386" y="538188"/>
            <a:ext cx="3581400" cy="1335558"/>
          </a:xfrm>
          <a:prstGeom prst="rect">
            <a:avLst/>
          </a:prstGeom>
        </p:spPr>
      </p:pic>
      <p:sp>
        <p:nvSpPr>
          <p:cNvPr id="3" name="Rectangle 2"/>
          <p:cNvSpPr/>
          <p:nvPr/>
        </p:nvSpPr>
        <p:spPr>
          <a:xfrm>
            <a:off x="1064342" y="2254746"/>
            <a:ext cx="8079658" cy="3231654"/>
          </a:xfrm>
          <a:prstGeom prst="rect">
            <a:avLst/>
          </a:prstGeom>
        </p:spPr>
        <p:txBody>
          <a:bodyPr wrap="square">
            <a:spAutoFit/>
          </a:bodyPr>
          <a:lstStyle/>
          <a:p>
            <a:pPr algn="ctr"/>
            <a:r>
              <a:rPr lang="en-US" sz="4000" b="1">
                <a:solidFill>
                  <a:srgbClr val="002060"/>
                </a:solidFill>
                <a:latin typeface="Arial" pitchFamily="34" charset="0"/>
                <a:cs typeface="Arial" pitchFamily="34" charset="0"/>
              </a:rPr>
              <a:t>BÁO </a:t>
            </a:r>
            <a:r>
              <a:rPr lang="en-US" sz="4000" b="1" smtClean="0">
                <a:solidFill>
                  <a:srgbClr val="002060"/>
                </a:solidFill>
                <a:latin typeface="Arial" pitchFamily="34" charset="0"/>
                <a:cs typeface="Arial" pitchFamily="34" charset="0"/>
              </a:rPr>
              <a:t>CÁO</a:t>
            </a:r>
          </a:p>
          <a:p>
            <a:pPr algn="ctr"/>
            <a:endParaRPr lang="en-US" sz="2400">
              <a:solidFill>
                <a:srgbClr val="C00000"/>
              </a:solidFill>
              <a:latin typeface="Arial" pitchFamily="34" charset="0"/>
              <a:cs typeface="Arial" pitchFamily="34" charset="0"/>
            </a:endParaRPr>
          </a:p>
          <a:p>
            <a:pPr algn="ctr"/>
            <a:r>
              <a:rPr lang="en-US" sz="2800" b="1">
                <a:solidFill>
                  <a:srgbClr val="C00000"/>
                </a:solidFill>
                <a:latin typeface="Arial" pitchFamily="34" charset="0"/>
                <a:cs typeface="Arial" pitchFamily="34" charset="0"/>
              </a:rPr>
              <a:t>TỔNG KẾT HOẠT ĐỘNG ĐÀO TẠO </a:t>
            </a:r>
            <a:r>
              <a:rPr lang="en-US" sz="2800" b="1" smtClean="0">
                <a:solidFill>
                  <a:srgbClr val="C00000"/>
                </a:solidFill>
                <a:latin typeface="Arial" pitchFamily="34" charset="0"/>
                <a:cs typeface="Arial" pitchFamily="34" charset="0"/>
              </a:rPr>
              <a:t>–</a:t>
            </a:r>
          </a:p>
          <a:p>
            <a:pPr algn="ctr"/>
            <a:r>
              <a:rPr lang="en-US" sz="2800" b="1" smtClean="0">
                <a:solidFill>
                  <a:srgbClr val="C00000"/>
                </a:solidFill>
                <a:latin typeface="Arial" pitchFamily="34" charset="0"/>
                <a:cs typeface="Arial" pitchFamily="34" charset="0"/>
              </a:rPr>
              <a:t>HOẠT </a:t>
            </a:r>
            <a:r>
              <a:rPr lang="en-US" sz="2800" b="1">
                <a:solidFill>
                  <a:srgbClr val="C00000"/>
                </a:solidFill>
                <a:latin typeface="Arial" pitchFamily="34" charset="0"/>
                <a:cs typeface="Arial" pitchFamily="34" charset="0"/>
              </a:rPr>
              <a:t>ĐỘNG KHOA HỌC CÔNG NGHỆ VÀ HỢP TÁC QUỐC TẾ NĂM HỌC </a:t>
            </a:r>
            <a:r>
              <a:rPr lang="en-US" sz="2800" b="1" smtClean="0">
                <a:solidFill>
                  <a:srgbClr val="C00000"/>
                </a:solidFill>
                <a:latin typeface="Arial" pitchFamily="34" charset="0"/>
                <a:cs typeface="Arial" pitchFamily="34" charset="0"/>
              </a:rPr>
              <a:t>2017-2018</a:t>
            </a:r>
          </a:p>
          <a:p>
            <a:pPr algn="ctr"/>
            <a:r>
              <a:rPr lang="en-US" sz="2800" b="1" smtClean="0">
                <a:solidFill>
                  <a:srgbClr val="C00000"/>
                </a:solidFill>
              </a:rPr>
              <a:t>VÀ </a:t>
            </a:r>
            <a:r>
              <a:rPr lang="en-US" sz="2800" b="1">
                <a:solidFill>
                  <a:srgbClr val="C00000"/>
                </a:solidFill>
              </a:rPr>
              <a:t>PHƯƠNG HƯỚNG NHIỆM </a:t>
            </a:r>
            <a:r>
              <a:rPr lang="en-US" sz="2800" b="1" smtClean="0">
                <a:solidFill>
                  <a:srgbClr val="C00000"/>
                </a:solidFill>
              </a:rPr>
              <a:t>VỤ</a:t>
            </a:r>
          </a:p>
          <a:p>
            <a:pPr algn="ctr"/>
            <a:r>
              <a:rPr lang="en-US" sz="2800" b="1" smtClean="0">
                <a:solidFill>
                  <a:srgbClr val="C00000"/>
                </a:solidFill>
              </a:rPr>
              <a:t>NĂM </a:t>
            </a:r>
            <a:r>
              <a:rPr lang="en-US" sz="2800" b="1">
                <a:solidFill>
                  <a:srgbClr val="C00000"/>
                </a:solidFill>
              </a:rPr>
              <a:t>HỌC 2018-2019</a:t>
            </a:r>
            <a:endParaRPr lang="en-US" sz="2800">
              <a:solidFill>
                <a:srgbClr val="C00000"/>
              </a:solidFill>
              <a:latin typeface="Arial" pitchFamily="34" charset="0"/>
              <a:cs typeface="Arial" pitchFamily="34" charset="0"/>
            </a:endParaRPr>
          </a:p>
        </p:txBody>
      </p:sp>
    </p:spTree>
    <p:extLst>
      <p:ext uri="{BB962C8B-B14F-4D97-AF65-F5344CB8AC3E}">
        <p14:creationId xmlns:p14="http://schemas.microsoft.com/office/powerpoint/2010/main" val="12359947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569892"/>
            <a:ext cx="8153400" cy="1131848"/>
          </a:xfrm>
          <a:prstGeom prst="rect">
            <a:avLst/>
          </a:prstGeom>
        </p:spPr>
        <p:txBody>
          <a:bodyPr wrap="square">
            <a:spAutoFit/>
          </a:bodyPr>
          <a:lstStyle/>
          <a:p>
            <a:pPr>
              <a:lnSpc>
                <a:spcPct val="150000"/>
              </a:lnSpc>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lnSpc>
                <a:spcPct val="150000"/>
              </a:lnSpc>
            </a:pPr>
            <a:r>
              <a:rPr lang="en-US" sz="2400" b="1">
                <a:solidFill>
                  <a:srgbClr val="C00000"/>
                </a:solidFill>
                <a:latin typeface="Arial" pitchFamily="34" charset="0"/>
                <a:cs typeface="Arial" pitchFamily="34" charset="0"/>
              </a:rPr>
              <a:t>2.3. Công tác Học sinh sinh viên</a:t>
            </a:r>
            <a:endParaRPr lang="en-US" sz="2400">
              <a:solidFill>
                <a:srgbClr val="C00000"/>
              </a:solidFill>
              <a:latin typeface="Arial" pitchFamily="34" charset="0"/>
              <a:cs typeface="Arial" pitchFamily="34" charset="0"/>
            </a:endParaRPr>
          </a:p>
        </p:txBody>
      </p:sp>
      <p:sp>
        <p:nvSpPr>
          <p:cNvPr id="2" name="Rectangle 1"/>
          <p:cNvSpPr/>
          <p:nvPr/>
        </p:nvSpPr>
        <p:spPr>
          <a:xfrm>
            <a:off x="1143000" y="2477631"/>
            <a:ext cx="7848600" cy="2246769"/>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Đẩy mạnh công tác khởi nghiệp trong HSSV trên nền tảng hợp tác chặt chẽ với doanh nghiệp và cựu HSSV đã và đang khởi nghiệp thành công;</a:t>
            </a:r>
          </a:p>
          <a:p>
            <a:pPr marL="342900" lvl="0" indent="-342900" algn="just">
              <a:spcBef>
                <a:spcPts val="1200"/>
              </a:spcBef>
              <a:buFont typeface="Wingdings" pitchFamily="2" charset="2"/>
              <a:buChar char="§"/>
            </a:pPr>
            <a:r>
              <a:rPr lang="en-US" sz="2000">
                <a:latin typeface="Arial" pitchFamily="34" charset="0"/>
                <a:cs typeface="Arial" pitchFamily="34" charset="0"/>
              </a:rPr>
              <a:t>Chú trọng công tác thực tập, thực hành, đặc biệt là thực tập tại các doanh nghiệp trong và ngoài nước;</a:t>
            </a:r>
          </a:p>
          <a:p>
            <a:pPr marL="342900" indent="-342900" algn="just">
              <a:spcBef>
                <a:spcPts val="1200"/>
              </a:spcBef>
              <a:buFont typeface="Wingdings" pitchFamily="2" charset="2"/>
              <a:buChar char="§"/>
            </a:pPr>
            <a:r>
              <a:rPr lang="en-US" sz="2000">
                <a:latin typeface="Arial" pitchFamily="34" charset="0"/>
                <a:cs typeface="Arial" pitchFamily="34" charset="0"/>
              </a:rPr>
              <a:t>Đảm bảo thực hiện đầy đủ chế độ chính sách cho HSSV.</a:t>
            </a:r>
          </a:p>
        </p:txBody>
      </p:sp>
    </p:spTree>
    <p:extLst>
      <p:ext uri="{BB962C8B-B14F-4D97-AF65-F5344CB8AC3E}">
        <p14:creationId xmlns:p14="http://schemas.microsoft.com/office/powerpoint/2010/main" val="109371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635437"/>
            <a:ext cx="8153400" cy="1354217"/>
          </a:xfrm>
          <a:prstGeom prst="rect">
            <a:avLst/>
          </a:prstGeom>
        </p:spPr>
        <p:txBody>
          <a:bodyPr wrap="square">
            <a:spAutoFit/>
          </a:bodyPr>
          <a:lstStyle/>
          <a:p>
            <a:pPr>
              <a:spcBef>
                <a:spcPts val="1200"/>
              </a:spcBef>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spcBef>
                <a:spcPts val="1200"/>
              </a:spcBef>
            </a:pPr>
            <a:r>
              <a:rPr lang="en-US" sz="2400" b="1">
                <a:solidFill>
                  <a:srgbClr val="C00000"/>
                </a:solidFill>
                <a:latin typeface="Arial" pitchFamily="34" charset="0"/>
                <a:cs typeface="Arial" pitchFamily="34" charset="0"/>
              </a:rPr>
              <a:t>2.4. Công tác quan hệ doanh nghiệp và giới thiệu việc làm</a:t>
            </a:r>
            <a:endParaRPr lang="en-US" sz="2400">
              <a:solidFill>
                <a:srgbClr val="C00000"/>
              </a:solidFill>
              <a:latin typeface="Arial" pitchFamily="34" charset="0"/>
              <a:cs typeface="Arial" pitchFamily="34" charset="0"/>
            </a:endParaRPr>
          </a:p>
        </p:txBody>
      </p:sp>
      <p:sp>
        <p:nvSpPr>
          <p:cNvPr id="3" name="Rectangle 2"/>
          <p:cNvSpPr/>
          <p:nvPr/>
        </p:nvSpPr>
        <p:spPr>
          <a:xfrm>
            <a:off x="1219200" y="2388037"/>
            <a:ext cx="7696200" cy="3631763"/>
          </a:xfrm>
          <a:prstGeom prst="rect">
            <a:avLst/>
          </a:prstGeom>
        </p:spPr>
        <p:txBody>
          <a:bodyPr wrap="square">
            <a:spAutoFit/>
          </a:bodyPr>
          <a:lstStyle/>
          <a:p>
            <a:pPr marL="342900" lvl="0" indent="-342900">
              <a:spcBef>
                <a:spcPts val="1200"/>
              </a:spcBef>
              <a:buFont typeface="Wingdings" pitchFamily="2" charset="2"/>
              <a:buChar char="§"/>
            </a:pPr>
            <a:r>
              <a:rPr lang="en-US" sz="2000">
                <a:latin typeface="Arial" pitchFamily="34" charset="0"/>
                <a:cs typeface="Arial" pitchFamily="34" charset="0"/>
              </a:rPr>
              <a:t>Thiết lập các mối quan hệ mất thiết với doanh nghiệp trên địa bàn Tp Hồ Chí Minh và các tỉnh lân cận làm cầu nối giữa nhà trường với doanh nghiệp.</a:t>
            </a:r>
          </a:p>
          <a:p>
            <a:pPr marL="342900" lvl="0" indent="-342900">
              <a:spcBef>
                <a:spcPts val="1200"/>
              </a:spcBef>
              <a:buFont typeface="Wingdings" pitchFamily="2" charset="2"/>
              <a:buChar char="§"/>
            </a:pPr>
            <a:r>
              <a:rPr lang="en-US" sz="2000">
                <a:latin typeface="Arial" pitchFamily="34" charset="0"/>
                <a:cs typeface="Arial" pitchFamily="34" charset="0"/>
              </a:rPr>
              <a:t>Tìm hiểu nhu cầu lao động trên địa bàn Thành phố HCM và các tỉnh lân cận để tham mưu cho nhà trường định hướng đào tạo.</a:t>
            </a:r>
          </a:p>
          <a:p>
            <a:pPr marL="342900" lvl="0" indent="-342900">
              <a:spcBef>
                <a:spcPts val="1200"/>
              </a:spcBef>
              <a:buFont typeface="Wingdings" pitchFamily="2" charset="2"/>
              <a:buChar char="§"/>
            </a:pPr>
            <a:r>
              <a:rPr lang="en-US" sz="2000">
                <a:latin typeface="Arial" pitchFamily="34" charset="0"/>
                <a:cs typeface="Arial" pitchFamily="34" charset="0"/>
              </a:rPr>
              <a:t>Tăng quy mô của trung tâm và đội ngũ để trung tâm hoàn thành tốt nhiệm vụ được giao là cầu nối giữa nhà trường và doanh nghiệp.</a:t>
            </a:r>
          </a:p>
          <a:p>
            <a:pPr marL="342900" lvl="0" indent="-342900">
              <a:spcBef>
                <a:spcPts val="1200"/>
              </a:spcBef>
              <a:buFont typeface="Wingdings" pitchFamily="2" charset="2"/>
              <a:buChar char="§"/>
            </a:pPr>
            <a:r>
              <a:rPr lang="en-US" sz="2000">
                <a:latin typeface="Arial" pitchFamily="34" charset="0"/>
                <a:cs typeface="Arial" pitchFamily="34" charset="0"/>
              </a:rPr>
              <a:t>Thu thập và cập nhật thông tin cơ sở dữ liệu về tình hình HSSV có việc làm và chưa có việc làm sau tốt nghiệp.</a:t>
            </a:r>
          </a:p>
        </p:txBody>
      </p:sp>
    </p:spTree>
    <p:extLst>
      <p:ext uri="{BB962C8B-B14F-4D97-AF65-F5344CB8AC3E}">
        <p14:creationId xmlns:p14="http://schemas.microsoft.com/office/powerpoint/2010/main" val="1231433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641390"/>
            <a:ext cx="8153400" cy="1354217"/>
          </a:xfrm>
          <a:prstGeom prst="rect">
            <a:avLst/>
          </a:prstGeom>
        </p:spPr>
        <p:txBody>
          <a:bodyPr wrap="square">
            <a:spAutoFit/>
          </a:bodyPr>
          <a:lstStyle/>
          <a:p>
            <a:pPr>
              <a:spcBef>
                <a:spcPts val="1200"/>
              </a:spcBef>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spcBef>
                <a:spcPts val="1200"/>
              </a:spcBef>
            </a:pPr>
            <a:r>
              <a:rPr lang="en-US" sz="2400" b="1">
                <a:solidFill>
                  <a:srgbClr val="C00000"/>
                </a:solidFill>
                <a:latin typeface="Arial" pitchFamily="34" charset="0"/>
                <a:cs typeface="Arial" pitchFamily="34" charset="0"/>
              </a:rPr>
              <a:t>2.4. Công tác quan hệ doanh nghiệp và giới thiệu việc làm</a:t>
            </a:r>
            <a:endParaRPr lang="en-US" sz="2400">
              <a:solidFill>
                <a:srgbClr val="C00000"/>
              </a:solidFill>
              <a:latin typeface="Arial" pitchFamily="34" charset="0"/>
              <a:cs typeface="Arial" pitchFamily="34" charset="0"/>
            </a:endParaRPr>
          </a:p>
        </p:txBody>
      </p:sp>
      <p:sp>
        <p:nvSpPr>
          <p:cNvPr id="2" name="Rectangle 1"/>
          <p:cNvSpPr/>
          <p:nvPr/>
        </p:nvSpPr>
        <p:spPr>
          <a:xfrm>
            <a:off x="1005348" y="2470190"/>
            <a:ext cx="7910052" cy="3016210"/>
          </a:xfrm>
          <a:prstGeom prst="rect">
            <a:avLst/>
          </a:prstGeom>
        </p:spPr>
        <p:txBody>
          <a:bodyPr wrap="square">
            <a:spAutoFit/>
          </a:bodyPr>
          <a:lstStyle/>
          <a:p>
            <a:pPr marL="342900" lvl="0" indent="-342900" algn="just">
              <a:spcBef>
                <a:spcPts val="1200"/>
              </a:spcBef>
              <a:buFont typeface="Wingdings" pitchFamily="2" charset="2"/>
              <a:buChar char="§"/>
            </a:pPr>
            <a:r>
              <a:rPr lang="pt-BR" sz="2000">
                <a:latin typeface="Arial" pitchFamily="34" charset="0"/>
                <a:cs typeface="Arial" pitchFamily="34" charset="0"/>
              </a:rPr>
              <a:t>Tăng cường công tác khảo sát HSSV</a:t>
            </a:r>
            <a:r>
              <a:rPr lang="en-US" sz="2000">
                <a:latin typeface="Arial" pitchFamily="34" charset="0"/>
                <a:cs typeface="Arial" pitchFamily="34" charset="0"/>
              </a:rPr>
              <a:t> tốt nghiệp khi ra trường.</a:t>
            </a:r>
          </a:p>
          <a:p>
            <a:pPr marL="342900" lvl="0" indent="-342900" algn="just">
              <a:spcBef>
                <a:spcPts val="1200"/>
              </a:spcBef>
              <a:buFont typeface="Wingdings" pitchFamily="2" charset="2"/>
              <a:buChar char="§"/>
            </a:pPr>
            <a:r>
              <a:rPr lang="en-US" sz="2000">
                <a:latin typeface="Arial" pitchFamily="34" charset="0"/>
                <a:cs typeface="Arial" pitchFamily="34" charset="0"/>
              </a:rPr>
              <a:t>Tổ chức các đợt đi tham quan thực tế tại doanh nghiệp cho HSSV, tiếp cận học hỏi những công nghệ mới trong sản xuất.</a:t>
            </a:r>
          </a:p>
          <a:p>
            <a:pPr marL="342900" lvl="0" indent="-342900" algn="just">
              <a:spcBef>
                <a:spcPts val="1200"/>
              </a:spcBef>
              <a:buFont typeface="Wingdings" pitchFamily="2" charset="2"/>
              <a:buChar char="§"/>
            </a:pPr>
            <a:r>
              <a:rPr lang="en-US" sz="2000">
                <a:latin typeface="Arial" pitchFamily="34" charset="0"/>
                <a:cs typeface="Arial" pitchFamily="34" charset="0"/>
              </a:rPr>
              <a:t>Tổ chức ngày hội việc làm (1 lần/năm) để cung cấp thông tin nhu cầu lao động của doanh nghiệp và xã hội đến HSSV.</a:t>
            </a:r>
          </a:p>
          <a:p>
            <a:pPr marL="342900" lvl="0" indent="-342900" algn="just">
              <a:spcBef>
                <a:spcPts val="1200"/>
              </a:spcBef>
              <a:buFont typeface="Wingdings" pitchFamily="2" charset="2"/>
              <a:buChar char="§"/>
            </a:pPr>
            <a:r>
              <a:rPr lang="en-US" sz="2000">
                <a:latin typeface="Arial" pitchFamily="34" charset="0"/>
                <a:cs typeface="Arial" pitchFamily="34" charset="0"/>
              </a:rPr>
              <a:t>Liên kết với Trung tâm dịch vụ việc làm và hỗ trợ doanh nghiệp các khu chế xuất và khu công nghiệp Tp.HCM để cung cấp thông tin việc làm đến HSSV của nhà trường sau khi tốt nghiệp.</a:t>
            </a:r>
          </a:p>
        </p:txBody>
      </p:sp>
    </p:spTree>
    <p:extLst>
      <p:ext uri="{BB962C8B-B14F-4D97-AF65-F5344CB8AC3E}">
        <p14:creationId xmlns:p14="http://schemas.microsoft.com/office/powerpoint/2010/main" val="2805215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636925"/>
            <a:ext cx="8458200" cy="461665"/>
          </a:xfrm>
          <a:prstGeom prst="rect">
            <a:avLst/>
          </a:prstGeom>
        </p:spPr>
        <p:txBody>
          <a:bodyPr wrap="square">
            <a:spAutoFit/>
          </a:bodyPr>
          <a:lstStyle/>
          <a:p>
            <a:r>
              <a:rPr lang="en-US" sz="2400" b="1" smtClean="0">
                <a:solidFill>
                  <a:srgbClr val="C00000"/>
                </a:solidFill>
                <a:latin typeface="Arial" pitchFamily="34" charset="0"/>
                <a:cs typeface="Arial" pitchFamily="34" charset="0"/>
              </a:rPr>
              <a:t>3.Tiếp </a:t>
            </a:r>
            <a:r>
              <a:rPr lang="en-US" sz="2400" b="1">
                <a:solidFill>
                  <a:srgbClr val="C00000"/>
                </a:solidFill>
                <a:latin typeface="Arial" pitchFamily="34" charset="0"/>
                <a:cs typeface="Arial" pitchFamily="34" charset="0"/>
              </a:rPr>
              <a:t>tục đổi mới công tác quản lý giáo dục và đào tạo: </a:t>
            </a:r>
            <a:endParaRPr lang="en-US" sz="2400">
              <a:solidFill>
                <a:srgbClr val="C00000"/>
              </a:solidFill>
              <a:latin typeface="Arial" pitchFamily="34" charset="0"/>
              <a:cs typeface="Arial" pitchFamily="34" charset="0"/>
            </a:endParaRPr>
          </a:p>
        </p:txBody>
      </p:sp>
      <p:sp>
        <p:nvSpPr>
          <p:cNvPr id="3" name="Rectangle 2"/>
          <p:cNvSpPr/>
          <p:nvPr/>
        </p:nvSpPr>
        <p:spPr>
          <a:xfrm>
            <a:off x="1066800" y="1227415"/>
            <a:ext cx="6477000" cy="400110"/>
          </a:xfrm>
          <a:prstGeom prst="rect">
            <a:avLst/>
          </a:prstGeom>
        </p:spPr>
        <p:txBody>
          <a:bodyPr wrap="square">
            <a:spAutoFit/>
          </a:bodyPr>
          <a:lstStyle/>
          <a:p>
            <a:pPr marL="0" lvl="1"/>
            <a:r>
              <a:rPr lang="en-US" sz="2000" b="1" smtClean="0">
                <a:latin typeface="Arial" pitchFamily="34" charset="0"/>
                <a:cs typeface="Arial" pitchFamily="34" charset="0"/>
              </a:rPr>
              <a:t>3.1. Đổi </a:t>
            </a:r>
            <a:r>
              <a:rPr lang="en-US" sz="2000" b="1">
                <a:latin typeface="Arial" pitchFamily="34" charset="0"/>
                <a:cs typeface="Arial" pitchFamily="34" charset="0"/>
              </a:rPr>
              <a:t>mới công tác quản trị Nhà trường</a:t>
            </a:r>
            <a:endParaRPr lang="en-US">
              <a:latin typeface="Arial" pitchFamily="34" charset="0"/>
              <a:cs typeface="Arial" pitchFamily="34" charset="0"/>
            </a:endParaRPr>
          </a:p>
        </p:txBody>
      </p:sp>
      <p:sp>
        <p:nvSpPr>
          <p:cNvPr id="5" name="Rectangle 4"/>
          <p:cNvSpPr/>
          <p:nvPr/>
        </p:nvSpPr>
        <p:spPr>
          <a:xfrm>
            <a:off x="1079090" y="1828800"/>
            <a:ext cx="7912510" cy="4555093"/>
          </a:xfrm>
          <a:prstGeom prst="rect">
            <a:avLst/>
          </a:prstGeom>
        </p:spPr>
        <p:txBody>
          <a:bodyPr wrap="square">
            <a:spAutoFit/>
          </a:bodyPr>
          <a:lstStyle/>
          <a:p>
            <a:pPr marL="342900" lvl="0" indent="-342900" algn="just">
              <a:spcBef>
                <a:spcPts val="1200"/>
              </a:spcBef>
              <a:buFont typeface="Wingdings" pitchFamily="2" charset="2"/>
              <a:buChar char="§"/>
            </a:pPr>
            <a:r>
              <a:rPr lang="en-US" sz="2000" dirty="0" err="1">
                <a:latin typeface="Arial" pitchFamily="34" charset="0"/>
                <a:cs typeface="Arial" pitchFamily="34" charset="0"/>
              </a:rPr>
              <a:t>Năm</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2018-2019,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trị</a:t>
            </a:r>
            <a:r>
              <a:rPr lang="en-US" sz="2000" dirty="0">
                <a:latin typeface="Arial" pitchFamily="34" charset="0"/>
                <a:cs typeface="Arial" pitchFamily="34" charset="0"/>
              </a:rPr>
              <a:t> qua </a:t>
            </a:r>
            <a:r>
              <a:rPr lang="en-US" sz="2000" dirty="0" err="1">
                <a:latin typeface="Arial" pitchFamily="34" charset="0"/>
                <a:cs typeface="Arial" pitchFamily="34" charset="0"/>
              </a:rPr>
              <a:t>việc</a:t>
            </a:r>
            <a:r>
              <a:rPr lang="en-US" sz="2000" dirty="0">
                <a:latin typeface="Arial" pitchFamily="34" charset="0"/>
                <a:cs typeface="Arial" pitchFamily="34" charset="0"/>
              </a:rPr>
              <a:t> ban </a:t>
            </a:r>
            <a:r>
              <a:rPr lang="en-US" sz="2000" dirty="0" err="1">
                <a:latin typeface="Arial" pitchFamily="34" charset="0"/>
                <a:cs typeface="Arial" pitchFamily="34" charset="0"/>
              </a:rPr>
              <a:t>hành</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qui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nội</a:t>
            </a:r>
            <a:r>
              <a:rPr lang="en-US" sz="2000" dirty="0">
                <a:latin typeface="Arial" pitchFamily="34" charset="0"/>
                <a:cs typeface="Arial" pitchFamily="34" charset="0"/>
              </a:rPr>
              <a:t> qui, </a:t>
            </a:r>
            <a:r>
              <a:rPr lang="en-US" sz="2000" dirty="0" err="1">
                <a:latin typeface="Arial" pitchFamily="34" charset="0"/>
                <a:cs typeface="Arial" pitchFamily="34" charset="0"/>
              </a:rPr>
              <a:t>kế</a:t>
            </a:r>
            <a:r>
              <a:rPr lang="en-US" sz="2000" dirty="0">
                <a:latin typeface="Arial" pitchFamily="34" charset="0"/>
                <a:cs typeface="Arial" pitchFamily="34" charset="0"/>
              </a:rPr>
              <a:t> </a:t>
            </a:r>
            <a:r>
              <a:rPr lang="en-US" sz="2000" dirty="0" err="1">
                <a:latin typeface="Arial" pitchFamily="34" charset="0"/>
                <a:cs typeface="Arial" pitchFamily="34" charset="0"/>
              </a:rPr>
              <a:t>hoạch</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độ</a:t>
            </a:r>
            <a:r>
              <a:rPr lang="en-US" sz="2000" dirty="0">
                <a:latin typeface="Arial" pitchFamily="34" charset="0"/>
                <a:cs typeface="Arial" pitchFamily="34" charset="0"/>
              </a:rPr>
              <a:t> </a:t>
            </a:r>
            <a:r>
              <a:rPr lang="en-US" sz="2000" dirty="0" err="1">
                <a:latin typeface="Arial" pitchFamily="34" charset="0"/>
                <a:cs typeface="Arial" pitchFamily="34" charset="0"/>
              </a:rPr>
              <a:t>kiểm</a:t>
            </a:r>
            <a:r>
              <a:rPr lang="en-US" sz="2000" dirty="0">
                <a:latin typeface="Arial" pitchFamily="34" charset="0"/>
                <a:cs typeface="Arial" pitchFamily="34" charset="0"/>
              </a:rPr>
              <a:t> </a:t>
            </a:r>
            <a:r>
              <a:rPr lang="en-US" sz="2000" dirty="0" err="1">
                <a:latin typeface="Arial" pitchFamily="34" charset="0"/>
                <a:cs typeface="Arial" pitchFamily="34" charset="0"/>
              </a:rPr>
              <a:t>tra</a:t>
            </a:r>
            <a:r>
              <a:rPr lang="en-US" sz="2000" dirty="0">
                <a:latin typeface="Arial" pitchFamily="34" charset="0"/>
                <a:cs typeface="Arial" pitchFamily="34" charset="0"/>
              </a:rPr>
              <a:t>, </a:t>
            </a:r>
            <a:r>
              <a:rPr lang="en-US" sz="2000" dirty="0" err="1">
                <a:latin typeface="Arial" pitchFamily="34" charset="0"/>
                <a:cs typeface="Arial" pitchFamily="34" charset="0"/>
              </a:rPr>
              <a:t>giám</a:t>
            </a:r>
            <a:r>
              <a:rPr lang="en-US" sz="2000" dirty="0">
                <a:latin typeface="Arial" pitchFamily="34" charset="0"/>
                <a:cs typeface="Arial" pitchFamily="34" charset="0"/>
              </a:rPr>
              <a:t> </a:t>
            </a:r>
            <a:r>
              <a:rPr lang="en-US" sz="2000" dirty="0" err="1">
                <a:latin typeface="Arial" pitchFamily="34" charset="0"/>
                <a:cs typeface="Arial" pitchFamily="34" charset="0"/>
              </a:rPr>
              <a:t>sát</a:t>
            </a:r>
            <a:r>
              <a:rPr lang="en-US" sz="2000" dirty="0">
                <a:latin typeface="Arial" pitchFamily="34" charset="0"/>
                <a:cs typeface="Arial" pitchFamily="34" charset="0"/>
              </a:rPr>
              <a:t>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hoạt</a:t>
            </a:r>
            <a:r>
              <a:rPr lang="en-US" sz="2000" dirty="0">
                <a:latin typeface="Arial" pitchFamily="34" charset="0"/>
                <a:cs typeface="Arial" pitchFamily="34" charset="0"/>
              </a:rPr>
              <a:t> </a:t>
            </a:r>
            <a:r>
              <a:rPr lang="en-US" sz="2000" dirty="0" err="1">
                <a:latin typeface="Arial" pitchFamily="34" charset="0"/>
                <a:cs typeface="Arial" pitchFamily="34" charset="0"/>
              </a:rPr>
              <a:t>động</a:t>
            </a:r>
            <a:r>
              <a:rPr lang="en-US" sz="2000" b="1" dirty="0">
                <a:latin typeface="Arial" pitchFamily="34" charset="0"/>
                <a:cs typeface="Arial" pitchFamily="34" charset="0"/>
              </a:rPr>
              <a:t>. </a:t>
            </a:r>
            <a:endParaRPr lang="en-US" sz="2000" dirty="0">
              <a:latin typeface="Arial" pitchFamily="34" charset="0"/>
              <a:cs typeface="Arial" pitchFamily="34" charset="0"/>
            </a:endParaRPr>
          </a:p>
          <a:p>
            <a:pPr marL="342900" lvl="0" indent="-342900" algn="just">
              <a:spcBef>
                <a:spcPts val="1200"/>
              </a:spcBef>
              <a:buFont typeface="Wingdings" pitchFamily="2" charset="2"/>
              <a:buChar char="§"/>
            </a:pP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đã</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lập</a:t>
            </a:r>
            <a:r>
              <a:rPr lang="en-US" sz="2000" dirty="0">
                <a:latin typeface="Arial" pitchFamily="34" charset="0"/>
                <a:cs typeface="Arial" pitchFamily="34" charset="0"/>
              </a:rPr>
              <a:t> </a:t>
            </a:r>
            <a:r>
              <a:rPr lang="en-US" sz="2000" dirty="0" err="1">
                <a:latin typeface="Arial" pitchFamily="34" charset="0"/>
                <a:cs typeface="Arial" pitchFamily="34" charset="0"/>
              </a:rPr>
              <a:t>Trung</a:t>
            </a:r>
            <a:r>
              <a:rPr lang="en-US" sz="2000" dirty="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a:t>
            </a:r>
            <a:r>
              <a:rPr lang="en-US" sz="2000" dirty="0" err="1">
                <a:latin typeface="Arial" pitchFamily="34" charset="0"/>
                <a:cs typeface="Arial" pitchFamily="34" charset="0"/>
              </a:rPr>
              <a:t>điều</a:t>
            </a:r>
            <a:r>
              <a:rPr lang="en-US" sz="2000" dirty="0">
                <a:latin typeface="Arial" pitchFamily="34" charset="0"/>
                <a:cs typeface="Arial" pitchFamily="34" charset="0"/>
              </a:rPr>
              <a:t> </a:t>
            </a:r>
            <a:r>
              <a:rPr lang="en-US" sz="2000" dirty="0" err="1">
                <a:latin typeface="Arial" pitchFamily="34" charset="0"/>
                <a:cs typeface="Arial" pitchFamily="34" charset="0"/>
              </a:rPr>
              <a:t>hành</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lý</a:t>
            </a:r>
            <a:r>
              <a:rPr lang="en-US" sz="2000" dirty="0">
                <a:latin typeface="Arial" pitchFamily="34" charset="0"/>
                <a:cs typeface="Arial" pitchFamily="34" charset="0"/>
              </a:rPr>
              <a:t> </a:t>
            </a:r>
            <a:r>
              <a:rPr lang="en-US" sz="2000" dirty="0" err="1">
                <a:latin typeface="Arial" pitchFamily="34" charset="0"/>
                <a:cs typeface="Arial" pitchFamily="34" charset="0"/>
              </a:rPr>
              <a:t>dữ</a:t>
            </a:r>
            <a:r>
              <a:rPr lang="en-US" sz="2000" dirty="0">
                <a:latin typeface="Arial" pitchFamily="34" charset="0"/>
                <a:cs typeface="Arial" pitchFamily="34" charset="0"/>
              </a:rPr>
              <a:t> </a:t>
            </a:r>
            <a:r>
              <a:rPr lang="en-US" sz="2000" dirty="0" err="1">
                <a:latin typeface="Arial" pitchFamily="34" charset="0"/>
                <a:cs typeface="Arial" pitchFamily="34" charset="0"/>
              </a:rPr>
              <a:t>liệu</a:t>
            </a:r>
            <a:r>
              <a:rPr lang="en-US" sz="2000" dirty="0">
                <a:latin typeface="Arial" pitchFamily="34" charset="0"/>
                <a:cs typeface="Arial" pitchFamily="34" charset="0"/>
              </a:rPr>
              <a:t>. </a:t>
            </a:r>
            <a:r>
              <a:rPr lang="en-US" sz="2000" dirty="0" err="1">
                <a:latin typeface="Arial" pitchFamily="34" charset="0"/>
                <a:cs typeface="Arial" pitchFamily="34" charset="0"/>
              </a:rPr>
              <a:t>Từ</a:t>
            </a:r>
            <a:r>
              <a:rPr lang="en-US" sz="2000" dirty="0">
                <a:latin typeface="Arial" pitchFamily="34" charset="0"/>
                <a:cs typeface="Arial" pitchFamily="34" charset="0"/>
              </a:rPr>
              <a:t> </a:t>
            </a:r>
            <a:r>
              <a:rPr lang="en-US" sz="2000" dirty="0" err="1">
                <a:latin typeface="Arial" pitchFamily="34" charset="0"/>
                <a:cs typeface="Arial" pitchFamily="34" charset="0"/>
              </a:rPr>
              <a:t>trung</a:t>
            </a:r>
            <a:r>
              <a:rPr lang="en-US" sz="2000" dirty="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Ban </a:t>
            </a:r>
            <a:r>
              <a:rPr lang="en-US" sz="2000" dirty="0" err="1">
                <a:latin typeface="Arial" pitchFamily="34" charset="0"/>
                <a:cs typeface="Arial" pitchFamily="34" charset="0"/>
              </a:rPr>
              <a:t>lãnh</a:t>
            </a:r>
            <a:r>
              <a:rPr lang="en-US" sz="2000" dirty="0">
                <a:latin typeface="Arial" pitchFamily="34" charset="0"/>
                <a:cs typeface="Arial" pitchFamily="34" charset="0"/>
              </a:rPr>
              <a:t> </a:t>
            </a:r>
            <a:r>
              <a:rPr lang="en-US" sz="2000" dirty="0" err="1">
                <a:latin typeface="Arial" pitchFamily="34" charset="0"/>
                <a:cs typeface="Arial" pitchFamily="34" charset="0"/>
              </a:rPr>
              <a:t>đạo</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tiếp</a:t>
            </a:r>
            <a:r>
              <a:rPr lang="en-US" sz="2000" dirty="0">
                <a:latin typeface="Arial" pitchFamily="34" charset="0"/>
                <a:cs typeface="Arial" pitchFamily="34" charset="0"/>
              </a:rPr>
              <a:t> </a:t>
            </a:r>
            <a:r>
              <a:rPr lang="en-US" sz="2000" dirty="0" err="1">
                <a:latin typeface="Arial" pitchFamily="34" charset="0"/>
                <a:cs typeface="Arial" pitchFamily="34" charset="0"/>
              </a:rPr>
              <a:t>nhận</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tin, </a:t>
            </a:r>
            <a:r>
              <a:rPr lang="en-US" sz="2000" dirty="0" err="1">
                <a:latin typeface="Arial" pitchFamily="34" charset="0"/>
                <a:cs typeface="Arial" pitchFamily="34" charset="0"/>
              </a:rPr>
              <a:t>vận</a:t>
            </a:r>
            <a:r>
              <a:rPr lang="en-US" sz="2000" dirty="0">
                <a:latin typeface="Arial" pitchFamily="34" charset="0"/>
                <a:cs typeface="Arial" pitchFamily="34" charset="0"/>
              </a:rPr>
              <a:t> </a:t>
            </a:r>
            <a:r>
              <a:rPr lang="en-US" sz="2000" dirty="0" err="1">
                <a:latin typeface="Arial" pitchFamily="34" charset="0"/>
                <a:cs typeface="Arial" pitchFamily="34" charset="0"/>
              </a:rPr>
              <a:t>hành</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giám</a:t>
            </a:r>
            <a:r>
              <a:rPr lang="en-US" sz="2000" dirty="0">
                <a:latin typeface="Arial" pitchFamily="34" charset="0"/>
                <a:cs typeface="Arial" pitchFamily="34" charset="0"/>
              </a:rPr>
              <a:t> </a:t>
            </a:r>
            <a:r>
              <a:rPr lang="en-US" sz="2000" dirty="0" err="1">
                <a:latin typeface="Arial" pitchFamily="34" charset="0"/>
                <a:cs typeface="Arial" pitchFamily="34" charset="0"/>
              </a:rPr>
              <a:t>sát</a:t>
            </a:r>
            <a:r>
              <a:rPr lang="en-US" sz="2000" dirty="0">
                <a:latin typeface="Arial" pitchFamily="34" charset="0"/>
                <a:cs typeface="Arial" pitchFamily="34" charset="0"/>
              </a:rPr>
              <a:t> </a:t>
            </a:r>
            <a:r>
              <a:rPr lang="en-US" sz="2000" dirty="0" err="1">
                <a:latin typeface="Arial" pitchFamily="34" charset="0"/>
                <a:cs typeface="Arial" pitchFamily="34" charset="0"/>
              </a:rPr>
              <a:t>hệ</a:t>
            </a:r>
            <a:r>
              <a:rPr lang="en-US" sz="2000" dirty="0">
                <a:latin typeface="Arial" pitchFamily="34" charset="0"/>
                <a:cs typeface="Arial" pitchFamily="34" charset="0"/>
              </a:rPr>
              <a:t> </a:t>
            </a:r>
            <a:r>
              <a:rPr lang="en-US" sz="2000" dirty="0" err="1">
                <a:latin typeface="Arial" pitchFamily="34" charset="0"/>
                <a:cs typeface="Arial" pitchFamily="34" charset="0"/>
              </a:rPr>
              <a:t>thống</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lý</a:t>
            </a:r>
            <a:r>
              <a:rPr lang="en-US" sz="2000" dirty="0">
                <a:latin typeface="Arial" pitchFamily="34" charset="0"/>
                <a:cs typeface="Arial" pitchFamily="34" charset="0"/>
              </a:rPr>
              <a:t>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hoạt</a:t>
            </a:r>
            <a:r>
              <a:rPr lang="en-US" sz="2000" dirty="0">
                <a:latin typeface="Arial" pitchFamily="34" charset="0"/>
                <a:cs typeface="Arial" pitchFamily="34" charset="0"/>
              </a:rPr>
              <a:t> </a:t>
            </a:r>
            <a:r>
              <a:rPr lang="en-US" sz="2000" dirty="0" err="1">
                <a:latin typeface="Arial" pitchFamily="34" charset="0"/>
                <a:cs typeface="Arial" pitchFamily="34" charset="0"/>
              </a:rPr>
              <a:t>động</a:t>
            </a:r>
            <a:r>
              <a:rPr lang="en-US" sz="2000" dirty="0">
                <a:latin typeface="Arial" pitchFamily="34" charset="0"/>
                <a:cs typeface="Arial" pitchFamily="34" charset="0"/>
              </a:rPr>
              <a:t> qua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giám</a:t>
            </a:r>
            <a:r>
              <a:rPr lang="en-US" sz="2000" dirty="0">
                <a:latin typeface="Arial" pitchFamily="34" charset="0"/>
                <a:cs typeface="Arial" pitchFamily="34" charset="0"/>
              </a:rPr>
              <a:t> </a:t>
            </a:r>
            <a:r>
              <a:rPr lang="en-US" sz="2000" dirty="0" err="1">
                <a:latin typeface="Arial" pitchFamily="34" charset="0"/>
                <a:cs typeface="Arial" pitchFamily="34" charset="0"/>
              </a:rPr>
              <a:t>sát</a:t>
            </a:r>
            <a:r>
              <a:rPr lang="en-US" sz="2000" dirty="0">
                <a:latin typeface="Arial" pitchFamily="34" charset="0"/>
                <a:cs typeface="Arial" pitchFamily="34" charset="0"/>
              </a:rPr>
              <a:t> </a:t>
            </a:r>
            <a:r>
              <a:rPr lang="en-US" sz="2000" dirty="0" err="1">
                <a:latin typeface="Arial" pitchFamily="34" charset="0"/>
                <a:cs typeface="Arial" pitchFamily="34" charset="0"/>
              </a:rPr>
              <a:t>tự</a:t>
            </a:r>
            <a:r>
              <a:rPr lang="en-US" sz="2000" dirty="0">
                <a:latin typeface="Arial" pitchFamily="34" charset="0"/>
                <a:cs typeface="Arial" pitchFamily="34" charset="0"/>
              </a:rPr>
              <a:t> </a:t>
            </a:r>
            <a:r>
              <a:rPr lang="en-US" sz="2000" dirty="0" err="1">
                <a:latin typeface="Arial" pitchFamily="34" charset="0"/>
                <a:cs typeface="Arial" pitchFamily="34" charset="0"/>
              </a:rPr>
              <a:t>động</a:t>
            </a:r>
            <a:r>
              <a:rPr lang="en-US" sz="2000" dirty="0" smtClean="0">
                <a:latin typeface="Arial" pitchFamily="34" charset="0"/>
                <a:cs typeface="Arial" pitchFamily="34" charset="0"/>
              </a:rPr>
              <a:t>.</a:t>
            </a:r>
          </a:p>
          <a:p>
            <a:pPr marL="342900" lvl="0" indent="-342900" algn="just">
              <a:spcBef>
                <a:spcPts val="1200"/>
              </a:spcBef>
              <a:buFont typeface="Wingdings" pitchFamily="2" charset="2"/>
              <a:buChar char="§"/>
            </a:pPr>
            <a:r>
              <a:rPr lang="en-US" sz="2000" dirty="0">
                <a:latin typeface="Arial" pitchFamily="34" charset="0"/>
                <a:cs typeface="Arial" pitchFamily="34" charset="0"/>
              </a:rPr>
              <a:t>T</a:t>
            </a:r>
            <a:r>
              <a:rPr lang="vi-VN" sz="2000" dirty="0">
                <a:latin typeface="Arial" pitchFamily="34" charset="0"/>
                <a:cs typeface="Arial" pitchFamily="34" charset="0"/>
              </a:rPr>
              <a:t>riển </a:t>
            </a:r>
            <a:r>
              <a:rPr lang="vi-VN" sz="2000" dirty="0">
                <a:latin typeface="Arial" pitchFamily="34" charset="0"/>
                <a:cs typeface="Arial" pitchFamily="34" charset="0"/>
              </a:rPr>
              <a:t>khai hệ thống đánh giá năng lực (KP</a:t>
            </a:r>
            <a:r>
              <a:rPr lang="en-US" sz="2000" dirty="0">
                <a:latin typeface="Arial" pitchFamily="34" charset="0"/>
                <a:cs typeface="Arial" pitchFamily="34" charset="0"/>
              </a:rPr>
              <a:t>I</a:t>
            </a:r>
            <a:r>
              <a:rPr lang="vi-VN" sz="2000" dirty="0">
                <a:latin typeface="Arial" pitchFamily="34" charset="0"/>
                <a:cs typeface="Arial" pitchFamily="34" charset="0"/>
              </a:rPr>
              <a:t>s),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tiêu</a:t>
            </a:r>
            <a:r>
              <a:rPr lang="en-US" sz="2000" dirty="0">
                <a:latin typeface="Arial" pitchFamily="34" charset="0"/>
                <a:cs typeface="Arial" pitchFamily="34" charset="0"/>
              </a:rPr>
              <a:t> </a:t>
            </a:r>
            <a:r>
              <a:rPr lang="en-US" sz="2000" dirty="0" err="1">
                <a:latin typeface="Arial" pitchFamily="34" charset="0"/>
                <a:cs typeface="Arial" pitchFamily="34" charset="0"/>
              </a:rPr>
              <a:t>chí</a:t>
            </a:r>
            <a:r>
              <a:rPr lang="en-US" sz="2000" dirty="0">
                <a:latin typeface="Arial" pitchFamily="34" charset="0"/>
                <a:cs typeface="Arial" pitchFamily="34" charset="0"/>
              </a:rPr>
              <a:t> </a:t>
            </a:r>
            <a:r>
              <a:rPr lang="en-US" sz="2000" dirty="0" err="1">
                <a:latin typeface="Arial" pitchFamily="34" charset="0"/>
                <a:cs typeface="Arial" pitchFamily="34" charset="0"/>
              </a:rPr>
              <a:t>đánh</a:t>
            </a:r>
            <a:r>
              <a:rPr lang="en-US" sz="2000" dirty="0">
                <a:latin typeface="Arial" pitchFamily="34" charset="0"/>
                <a:cs typeface="Arial" pitchFamily="34" charset="0"/>
              </a:rPr>
              <a:t> </a:t>
            </a:r>
            <a:r>
              <a:rPr lang="en-US" sz="2000" dirty="0" err="1">
                <a:latin typeface="Arial" pitchFamily="34" charset="0"/>
                <a:cs typeface="Arial" pitchFamily="34" charset="0"/>
              </a:rPr>
              <a:t>giá</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đầy</a:t>
            </a:r>
            <a:r>
              <a:rPr lang="en-US" sz="2000" dirty="0">
                <a:latin typeface="Arial" pitchFamily="34" charset="0"/>
                <a:cs typeface="Arial" pitchFamily="34" charset="0"/>
              </a:rPr>
              <a:t> </a:t>
            </a:r>
            <a:r>
              <a:rPr lang="en-US" sz="2000" dirty="0" err="1">
                <a:latin typeface="Arial" pitchFamily="34" charset="0"/>
                <a:cs typeface="Arial" pitchFamily="34" charset="0"/>
              </a:rPr>
              <a:t>đủ</a:t>
            </a:r>
            <a:r>
              <a:rPr lang="en-US" sz="2000" dirty="0">
                <a:latin typeface="Arial" pitchFamily="34" charset="0"/>
                <a:cs typeface="Arial" pitchFamily="34" charset="0"/>
              </a:rPr>
              <a:t>,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diện</a:t>
            </a:r>
            <a:r>
              <a:rPr lang="en-US" sz="2000" dirty="0">
                <a:latin typeface="Arial" pitchFamily="34" charset="0"/>
                <a:cs typeface="Arial" pitchFamily="34" charset="0"/>
              </a:rPr>
              <a:t> </a:t>
            </a:r>
            <a:r>
              <a:rPr lang="en-US" sz="2000" dirty="0" err="1">
                <a:latin typeface="Arial" pitchFamily="34" charset="0"/>
                <a:cs typeface="Arial" pitchFamily="34" charset="0"/>
              </a:rPr>
              <a:t>về</a:t>
            </a:r>
            <a:r>
              <a:rPr lang="en-US" sz="2000" dirty="0">
                <a:latin typeface="Arial" pitchFamily="34" charset="0"/>
                <a:cs typeface="Arial" pitchFamily="34" charset="0"/>
              </a:rPr>
              <a:t> </a:t>
            </a:r>
            <a:r>
              <a:rPr lang="en-US" sz="2000" dirty="0" err="1">
                <a:latin typeface="Arial" pitchFamily="34" charset="0"/>
                <a:cs typeface="Arial" pitchFamily="34" charset="0"/>
              </a:rPr>
              <a:t>năng</a:t>
            </a:r>
            <a:r>
              <a:rPr lang="en-US" sz="2000" dirty="0">
                <a:latin typeface="Arial" pitchFamily="34" charset="0"/>
                <a:cs typeface="Arial" pitchFamily="34" charset="0"/>
              </a:rPr>
              <a:t> </a:t>
            </a:r>
            <a:r>
              <a:rPr lang="en-US" sz="2000" dirty="0" err="1">
                <a:latin typeface="Arial" pitchFamily="34" charset="0"/>
                <a:cs typeface="Arial" pitchFamily="34" charset="0"/>
              </a:rPr>
              <a:t>lực</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cá</a:t>
            </a:r>
            <a:r>
              <a:rPr lang="en-US" sz="2000" dirty="0">
                <a:latin typeface="Arial" pitchFamily="34" charset="0"/>
                <a:cs typeface="Arial" pitchFamily="34" charset="0"/>
              </a:rPr>
              <a:t> </a:t>
            </a:r>
            <a:r>
              <a:rPr lang="en-US" sz="2000" dirty="0" err="1">
                <a:latin typeface="Arial" pitchFamily="34" charset="0"/>
                <a:cs typeface="Arial" pitchFamily="34" charset="0"/>
              </a:rPr>
              <a:t>nhân</a:t>
            </a:r>
            <a:r>
              <a:rPr lang="en-US" sz="2000" dirty="0">
                <a:latin typeface="Arial" pitchFamily="34" charset="0"/>
                <a:cs typeface="Arial" pitchFamily="34" charset="0"/>
              </a:rPr>
              <a:t>, </a:t>
            </a:r>
            <a:r>
              <a:rPr lang="en-US" sz="2000" dirty="0" err="1">
                <a:latin typeface="Arial" pitchFamily="34" charset="0"/>
                <a:cs typeface="Arial" pitchFamily="34" charset="0"/>
              </a:rPr>
              <a:t>đảm</a:t>
            </a:r>
            <a:r>
              <a:rPr lang="en-US" sz="2000" dirty="0">
                <a:latin typeface="Arial" pitchFamily="34" charset="0"/>
                <a:cs typeface="Arial" pitchFamily="34" charset="0"/>
              </a:rPr>
              <a:t> </a:t>
            </a:r>
            <a:r>
              <a:rPr lang="en-US" sz="2000" dirty="0" err="1">
                <a:latin typeface="Arial" pitchFamily="34" charset="0"/>
                <a:cs typeface="Arial" pitchFamily="34" charset="0"/>
              </a:rPr>
              <a:t>bảo</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độ</a:t>
            </a:r>
            <a:r>
              <a:rPr lang="en-US" sz="2000" dirty="0">
                <a:latin typeface="Arial" pitchFamily="34" charset="0"/>
                <a:cs typeface="Arial" pitchFamily="34" charset="0"/>
              </a:rPr>
              <a:t> </a:t>
            </a:r>
            <a:r>
              <a:rPr lang="en-US" sz="2000" dirty="0" err="1">
                <a:latin typeface="Arial" pitchFamily="34" charset="0"/>
                <a:cs typeface="Arial" pitchFamily="34" charset="0"/>
              </a:rPr>
              <a:t>thù</a:t>
            </a:r>
            <a:r>
              <a:rPr lang="en-US" sz="2000" dirty="0">
                <a:latin typeface="Arial" pitchFamily="34" charset="0"/>
                <a:cs typeface="Arial" pitchFamily="34" charset="0"/>
              </a:rPr>
              <a:t> </a:t>
            </a:r>
            <a:r>
              <a:rPr lang="en-US" sz="2000" dirty="0" err="1">
                <a:latin typeface="Arial" pitchFamily="34" charset="0"/>
                <a:cs typeface="Arial" pitchFamily="34" charset="0"/>
              </a:rPr>
              <a:t>lao</a:t>
            </a:r>
            <a:r>
              <a:rPr lang="en-US" sz="2000" dirty="0">
                <a:latin typeface="Arial" pitchFamily="34" charset="0"/>
                <a:cs typeface="Arial" pitchFamily="34" charset="0"/>
              </a:rPr>
              <a:t>, </a:t>
            </a:r>
            <a:r>
              <a:rPr lang="en-US" sz="2000" dirty="0" err="1">
                <a:latin typeface="Arial" pitchFamily="34" charset="0"/>
                <a:cs typeface="Arial" pitchFamily="34" charset="0"/>
              </a:rPr>
              <a:t>khen</a:t>
            </a:r>
            <a:r>
              <a:rPr lang="en-US" sz="2000" dirty="0">
                <a:latin typeface="Arial" pitchFamily="34" charset="0"/>
                <a:cs typeface="Arial" pitchFamily="34" charset="0"/>
              </a:rPr>
              <a:t> </a:t>
            </a:r>
            <a:r>
              <a:rPr lang="en-US" sz="2000" dirty="0" err="1">
                <a:latin typeface="Arial" pitchFamily="34" charset="0"/>
                <a:cs typeface="Arial" pitchFamily="34" charset="0"/>
              </a:rPr>
              <a:t>thưởng</a:t>
            </a:r>
            <a:r>
              <a:rPr lang="en-US" sz="2000" dirty="0">
                <a:latin typeface="Arial" pitchFamily="34" charset="0"/>
                <a:cs typeface="Arial" pitchFamily="34" charset="0"/>
              </a:rPr>
              <a:t> </a:t>
            </a:r>
            <a:r>
              <a:rPr lang="en-US" sz="2000" dirty="0" err="1">
                <a:latin typeface="Arial" pitchFamily="34" charset="0"/>
                <a:cs typeface="Arial" pitchFamily="34" charset="0"/>
              </a:rPr>
              <a:t>hợp</a:t>
            </a:r>
            <a:r>
              <a:rPr lang="en-US" sz="2000" dirty="0">
                <a:latin typeface="Arial" pitchFamily="34" charset="0"/>
                <a:cs typeface="Arial" pitchFamily="34" charset="0"/>
              </a:rPr>
              <a:t> </a:t>
            </a:r>
            <a:r>
              <a:rPr lang="en-US" sz="2000" dirty="0" err="1">
                <a:latin typeface="Arial" pitchFamily="34" charset="0"/>
                <a:cs typeface="Arial" pitchFamily="34" charset="0"/>
              </a:rPr>
              <a:t>lý</a:t>
            </a:r>
            <a:endParaRPr lang="en-US" sz="2000" dirty="0">
              <a:latin typeface="Arial" pitchFamily="34" charset="0"/>
              <a:cs typeface="Arial" pitchFamily="34" charset="0"/>
            </a:endParaRPr>
          </a:p>
          <a:p>
            <a:pPr marL="342900" indent="-342900" algn="just">
              <a:spcBef>
                <a:spcPts val="1200"/>
              </a:spcBef>
              <a:buFont typeface="Wingdings" pitchFamily="2" charset="2"/>
              <a:buChar char="§"/>
            </a:pPr>
            <a:r>
              <a:rPr lang="en-US" sz="2000" dirty="0" err="1">
                <a:latin typeface="Arial" pitchFamily="34" charset="0"/>
                <a:cs typeface="Arial" pitchFamily="34" charset="0"/>
              </a:rPr>
              <a:t>Ngoài</a:t>
            </a:r>
            <a:r>
              <a:rPr lang="en-US" sz="2000" dirty="0">
                <a:latin typeface="Arial" pitchFamily="34" charset="0"/>
                <a:cs typeface="Arial" pitchFamily="34" charset="0"/>
              </a:rPr>
              <a:t> </a:t>
            </a:r>
            <a:r>
              <a:rPr lang="en-US" sz="2000" dirty="0" err="1">
                <a:latin typeface="Arial" pitchFamily="34" charset="0"/>
                <a:cs typeface="Arial" pitchFamily="34" charset="0"/>
              </a:rPr>
              <a:t>ra</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cũng</a:t>
            </a:r>
            <a:r>
              <a:rPr lang="en-US" sz="2000" dirty="0">
                <a:latin typeface="Arial" pitchFamily="34" charset="0"/>
                <a:cs typeface="Arial" pitchFamily="34" charset="0"/>
              </a:rPr>
              <a:t> </a:t>
            </a:r>
            <a:r>
              <a:rPr lang="en-US" sz="2000" dirty="0" err="1">
                <a:latin typeface="Arial" pitchFamily="34" charset="0"/>
                <a:cs typeface="Arial" pitchFamily="34" charset="0"/>
              </a:rPr>
              <a:t>đang</a:t>
            </a:r>
            <a:r>
              <a:rPr lang="en-US" sz="2000" dirty="0">
                <a:latin typeface="Arial" pitchFamily="34" charset="0"/>
                <a:cs typeface="Arial" pitchFamily="34" charset="0"/>
              </a:rPr>
              <a:t> </a:t>
            </a:r>
            <a:r>
              <a:rPr lang="en-US" sz="2000" dirty="0" err="1">
                <a:latin typeface="Arial" pitchFamily="34" charset="0"/>
                <a:cs typeface="Arial" pitchFamily="34" charset="0"/>
              </a:rPr>
              <a:t>triển</a:t>
            </a:r>
            <a:r>
              <a:rPr lang="en-US" sz="2000" dirty="0">
                <a:latin typeface="Arial" pitchFamily="34" charset="0"/>
                <a:cs typeface="Arial" pitchFamily="34" charset="0"/>
              </a:rPr>
              <a:t> </a:t>
            </a:r>
            <a:r>
              <a:rPr lang="en-US" sz="2000" dirty="0" err="1">
                <a:latin typeface="Arial" pitchFamily="34" charset="0"/>
                <a:cs typeface="Arial" pitchFamily="34" charset="0"/>
              </a:rPr>
              <a:t>khai</a:t>
            </a:r>
            <a:r>
              <a:rPr lang="en-US" sz="2000" dirty="0">
                <a:latin typeface="Arial" pitchFamily="34" charset="0"/>
                <a:cs typeface="Arial" pitchFamily="34" charset="0"/>
              </a:rPr>
              <a:t> </a:t>
            </a: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hệ</a:t>
            </a:r>
            <a:r>
              <a:rPr lang="en-US" sz="2000" dirty="0">
                <a:latin typeface="Arial" pitchFamily="34" charset="0"/>
                <a:cs typeface="Arial" pitchFamily="34" charset="0"/>
              </a:rPr>
              <a:t> </a:t>
            </a:r>
            <a:r>
              <a:rPr lang="en-US" sz="2000" dirty="0" err="1">
                <a:latin typeface="Arial" pitchFamily="34" charset="0"/>
                <a:cs typeface="Arial" pitchFamily="34" charset="0"/>
              </a:rPr>
              <a:t>thống</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lý</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lượng</a:t>
            </a:r>
            <a:r>
              <a:rPr lang="en-US" sz="2000" dirty="0">
                <a:latin typeface="Arial" pitchFamily="34" charset="0"/>
                <a:cs typeface="Arial" pitchFamily="34" charset="0"/>
              </a:rPr>
              <a:t> </a:t>
            </a:r>
            <a:r>
              <a:rPr lang="en-US" sz="2000" dirty="0" err="1">
                <a:latin typeface="Arial" pitchFamily="34" charset="0"/>
                <a:cs typeface="Arial" pitchFamily="34" charset="0"/>
              </a:rPr>
              <a:t>theo</a:t>
            </a:r>
            <a:r>
              <a:rPr lang="en-US" sz="2000" dirty="0">
                <a:latin typeface="Arial" pitchFamily="34" charset="0"/>
                <a:cs typeface="Arial" pitchFamily="34" charset="0"/>
              </a:rPr>
              <a:t> </a:t>
            </a:r>
            <a:r>
              <a:rPr lang="en-US" sz="2000" dirty="0" err="1">
                <a:latin typeface="Arial" pitchFamily="34" charset="0"/>
                <a:cs typeface="Arial" pitchFamily="34" charset="0"/>
              </a:rPr>
              <a:t>tiêu</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ISO 9001:2015, </a:t>
            </a:r>
            <a:r>
              <a:rPr lang="en-US" sz="2000" dirty="0" err="1">
                <a:latin typeface="Arial" pitchFamily="34" charset="0"/>
                <a:cs typeface="Arial" pitchFamily="34" charset="0"/>
              </a:rPr>
              <a:t>dự</a:t>
            </a:r>
            <a:r>
              <a:rPr lang="en-US" sz="2000" dirty="0">
                <a:latin typeface="Arial" pitchFamily="34" charset="0"/>
                <a:cs typeface="Arial" pitchFamily="34" charset="0"/>
              </a:rPr>
              <a:t> </a:t>
            </a:r>
            <a:r>
              <a:rPr lang="en-US" sz="2000" dirty="0" err="1">
                <a:latin typeface="Arial" pitchFamily="34" charset="0"/>
                <a:cs typeface="Arial" pitchFamily="34" charset="0"/>
              </a:rPr>
              <a:t>kiến</a:t>
            </a:r>
            <a:r>
              <a:rPr lang="en-US" sz="2000" dirty="0">
                <a:latin typeface="Arial" pitchFamily="34" charset="0"/>
                <a:cs typeface="Arial" pitchFamily="34" charset="0"/>
              </a:rPr>
              <a:t> </a:t>
            </a:r>
            <a:r>
              <a:rPr lang="en-US" sz="2000" dirty="0" err="1">
                <a:latin typeface="Arial" pitchFamily="34" charset="0"/>
                <a:cs typeface="Arial" pitchFamily="34" charset="0"/>
              </a:rPr>
              <a:t>đưa</a:t>
            </a:r>
            <a:r>
              <a:rPr lang="en-US" sz="2000" dirty="0">
                <a:latin typeface="Arial" pitchFamily="34" charset="0"/>
                <a:cs typeface="Arial" pitchFamily="34" charset="0"/>
              </a:rPr>
              <a:t> </a:t>
            </a:r>
            <a:r>
              <a:rPr lang="en-US" sz="2000" dirty="0" err="1">
                <a:latin typeface="Arial" pitchFamily="34" charset="0"/>
                <a:cs typeface="Arial" pitchFamily="34" charset="0"/>
              </a:rPr>
              <a:t>vào</a:t>
            </a:r>
            <a:r>
              <a:rPr lang="en-US" sz="2000" dirty="0">
                <a:latin typeface="Arial" pitchFamily="34" charset="0"/>
                <a:cs typeface="Arial" pitchFamily="34" charset="0"/>
              </a:rPr>
              <a:t> </a:t>
            </a:r>
            <a:r>
              <a:rPr lang="en-US" sz="2000" dirty="0" err="1">
                <a:latin typeface="Arial" pitchFamily="34" charset="0"/>
                <a:cs typeface="Arial" pitchFamily="34" charset="0"/>
              </a:rPr>
              <a:t>áp</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năm</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2018-2019.</a:t>
            </a:r>
          </a:p>
        </p:txBody>
      </p:sp>
    </p:spTree>
    <p:extLst>
      <p:ext uri="{BB962C8B-B14F-4D97-AF65-F5344CB8AC3E}">
        <p14:creationId xmlns:p14="http://schemas.microsoft.com/office/powerpoint/2010/main" val="3408918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644366"/>
            <a:ext cx="8458200" cy="461665"/>
          </a:xfrm>
          <a:prstGeom prst="rect">
            <a:avLst/>
          </a:prstGeom>
        </p:spPr>
        <p:txBody>
          <a:bodyPr wrap="square">
            <a:spAutoFit/>
          </a:bodyPr>
          <a:lstStyle/>
          <a:p>
            <a:r>
              <a:rPr lang="en-US" sz="2400" b="1" smtClean="0">
                <a:solidFill>
                  <a:srgbClr val="C00000"/>
                </a:solidFill>
                <a:latin typeface="Arial" pitchFamily="34" charset="0"/>
                <a:cs typeface="Arial" pitchFamily="34" charset="0"/>
              </a:rPr>
              <a:t>3.Tiếp </a:t>
            </a:r>
            <a:r>
              <a:rPr lang="en-US" sz="2400" b="1">
                <a:solidFill>
                  <a:srgbClr val="C00000"/>
                </a:solidFill>
                <a:latin typeface="Arial" pitchFamily="34" charset="0"/>
                <a:cs typeface="Arial" pitchFamily="34" charset="0"/>
              </a:rPr>
              <a:t>tục đổi mới công tác quản lý giáo dục và đào tạo: </a:t>
            </a:r>
            <a:endParaRPr lang="en-US" sz="2400">
              <a:solidFill>
                <a:srgbClr val="C00000"/>
              </a:solidFill>
              <a:latin typeface="Arial" pitchFamily="34" charset="0"/>
              <a:cs typeface="Arial" pitchFamily="34" charset="0"/>
            </a:endParaRPr>
          </a:p>
        </p:txBody>
      </p:sp>
      <p:sp>
        <p:nvSpPr>
          <p:cNvPr id="2" name="Rectangle 1"/>
          <p:cNvSpPr/>
          <p:nvPr/>
        </p:nvSpPr>
        <p:spPr>
          <a:xfrm>
            <a:off x="1066800" y="1253966"/>
            <a:ext cx="7924800" cy="707886"/>
          </a:xfrm>
          <a:prstGeom prst="rect">
            <a:avLst/>
          </a:prstGeom>
        </p:spPr>
        <p:txBody>
          <a:bodyPr wrap="square">
            <a:spAutoFit/>
          </a:bodyPr>
          <a:lstStyle/>
          <a:p>
            <a:pPr marL="0" lvl="1" algn="just"/>
            <a:r>
              <a:rPr lang="en-US" sz="2000" b="1" smtClean="0">
                <a:latin typeface="Arial" pitchFamily="34" charset="0"/>
                <a:cs typeface="Arial" pitchFamily="34" charset="0"/>
              </a:rPr>
              <a:t>3.2. Đổi </a:t>
            </a:r>
            <a:r>
              <a:rPr lang="en-US" sz="2000" b="1">
                <a:latin typeface="Arial" pitchFamily="34" charset="0"/>
                <a:cs typeface="Arial" pitchFamily="34" charset="0"/>
              </a:rPr>
              <a:t>mới công tác giáo dục nghề nghiệp theo xu hướng hội nhập</a:t>
            </a:r>
            <a:endParaRPr lang="en-US">
              <a:latin typeface="Arial" pitchFamily="34" charset="0"/>
              <a:cs typeface="Arial" pitchFamily="34" charset="0"/>
            </a:endParaRPr>
          </a:p>
        </p:txBody>
      </p:sp>
      <p:sp>
        <p:nvSpPr>
          <p:cNvPr id="6" name="Rectangle 5"/>
          <p:cNvSpPr/>
          <p:nvPr/>
        </p:nvSpPr>
        <p:spPr>
          <a:xfrm>
            <a:off x="1066800" y="2320766"/>
            <a:ext cx="7772400" cy="3785652"/>
          </a:xfrm>
          <a:prstGeom prst="rect">
            <a:avLst/>
          </a:prstGeom>
        </p:spPr>
        <p:txBody>
          <a:bodyPr wrap="square">
            <a:spAutoFit/>
          </a:bodyPr>
          <a:lstStyle/>
          <a:p>
            <a:pPr marL="285750" lvl="0" indent="-285750" algn="just">
              <a:spcBef>
                <a:spcPts val="1200"/>
              </a:spcBef>
              <a:buFont typeface="Wingdings" pitchFamily="2" charset="2"/>
              <a:buChar char="§"/>
            </a:pPr>
            <a:r>
              <a:rPr lang="en-US" sz="2000" dirty="0" err="1" smtClean="0">
                <a:latin typeface="Arial" pitchFamily="34" charset="0"/>
                <a:cs typeface="Arial" pitchFamily="34" charset="0"/>
              </a:rPr>
              <a:t>Mạnh</a:t>
            </a:r>
            <a:r>
              <a:rPr lang="en-US" sz="2000" dirty="0" smtClean="0">
                <a:latin typeface="Arial" pitchFamily="34" charset="0"/>
                <a:cs typeface="Arial" pitchFamily="34" charset="0"/>
              </a:rPr>
              <a:t> </a:t>
            </a:r>
            <a:r>
              <a:rPr lang="en-US" sz="2000" dirty="0" err="1">
                <a:latin typeface="Arial" pitchFamily="34" charset="0"/>
                <a:cs typeface="Arial" pitchFamily="34" charset="0"/>
              </a:rPr>
              <a:t>dạn</a:t>
            </a:r>
            <a:r>
              <a:rPr lang="en-US" sz="2000" dirty="0">
                <a:latin typeface="Arial" pitchFamily="34" charset="0"/>
                <a:cs typeface="Arial" pitchFamily="34" charset="0"/>
              </a:rPr>
              <a:t> </a:t>
            </a: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dự</a:t>
            </a:r>
            <a:r>
              <a:rPr lang="en-US" sz="2000" dirty="0">
                <a:latin typeface="Arial" pitchFamily="34" charset="0"/>
                <a:cs typeface="Arial" pitchFamily="34" charset="0"/>
              </a:rPr>
              <a:t> </a:t>
            </a:r>
            <a:r>
              <a:rPr lang="en-US" sz="2000" dirty="0" err="1">
                <a:latin typeface="Arial" pitchFamily="34" charset="0"/>
                <a:cs typeface="Arial" pitchFamily="34" charset="0"/>
              </a:rPr>
              <a:t>án</a:t>
            </a:r>
            <a:r>
              <a:rPr lang="en-US" sz="2000" dirty="0">
                <a:latin typeface="Arial" pitchFamily="34" charset="0"/>
                <a:cs typeface="Arial" pitchFamily="34" charset="0"/>
              </a:rPr>
              <a:t>, </a:t>
            </a:r>
            <a:r>
              <a:rPr lang="en-US" sz="2000" dirty="0" err="1">
                <a:latin typeface="Arial" pitchFamily="34" charset="0"/>
                <a:cs typeface="Arial" pitchFamily="34" charset="0"/>
              </a:rPr>
              <a:t>đề</a:t>
            </a:r>
            <a:r>
              <a:rPr lang="en-US" sz="2000" dirty="0">
                <a:latin typeface="Arial" pitchFamily="34" charset="0"/>
                <a:cs typeface="Arial" pitchFamily="34" charset="0"/>
              </a:rPr>
              <a:t> </a:t>
            </a:r>
            <a:r>
              <a:rPr lang="en-US" sz="2000" dirty="0" err="1">
                <a:latin typeface="Arial" pitchFamily="34" charset="0"/>
                <a:cs typeface="Arial" pitchFamily="34" charset="0"/>
              </a:rPr>
              <a:t>án</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đó</a:t>
            </a:r>
            <a:r>
              <a:rPr lang="en-US" sz="2000" dirty="0">
                <a:latin typeface="Arial" pitchFamily="34" charset="0"/>
                <a:cs typeface="Arial" pitchFamily="34" charset="0"/>
              </a:rPr>
              <a:t> </a:t>
            </a:r>
            <a:r>
              <a:rPr lang="en-US" sz="2000" dirty="0" err="1">
                <a:latin typeface="Arial" pitchFamily="34" charset="0"/>
                <a:cs typeface="Arial" pitchFamily="34" charset="0"/>
              </a:rPr>
              <a:t>đề</a:t>
            </a:r>
            <a:r>
              <a:rPr lang="en-US" sz="2000" dirty="0">
                <a:latin typeface="Arial" pitchFamily="34" charset="0"/>
                <a:cs typeface="Arial" pitchFamily="34" charset="0"/>
              </a:rPr>
              <a:t> </a:t>
            </a:r>
            <a:r>
              <a:rPr lang="en-US" sz="2000" dirty="0" err="1">
                <a:latin typeface="Arial" pitchFamily="34" charset="0"/>
                <a:cs typeface="Arial" pitchFamily="34" charset="0"/>
              </a:rPr>
              <a:t>xuất</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giải</a:t>
            </a:r>
            <a:r>
              <a:rPr lang="en-US" sz="2000" dirty="0">
                <a:latin typeface="Arial" pitchFamily="34" charset="0"/>
                <a:cs typeface="Arial" pitchFamily="34" charset="0"/>
              </a:rPr>
              <a:t> </a:t>
            </a:r>
            <a:r>
              <a:rPr lang="en-US" sz="2000" dirty="0" err="1">
                <a:latin typeface="Arial" pitchFamily="34" charset="0"/>
                <a:cs typeface="Arial" pitchFamily="34" charset="0"/>
              </a:rPr>
              <a:t>pháp</a:t>
            </a:r>
            <a:r>
              <a:rPr lang="en-US" sz="2000" dirty="0">
                <a:latin typeface="Arial" pitchFamily="34" charset="0"/>
                <a:cs typeface="Arial" pitchFamily="34" charset="0"/>
              </a:rPr>
              <a:t> </a:t>
            </a:r>
            <a:r>
              <a:rPr lang="en-US" sz="2000" dirty="0" err="1">
                <a:latin typeface="Arial" pitchFamily="34" charset="0"/>
                <a:cs typeface="Arial" pitchFamily="34" charset="0"/>
              </a:rPr>
              <a:t>phát</a:t>
            </a:r>
            <a:r>
              <a:rPr lang="en-US" sz="2000" dirty="0">
                <a:latin typeface="Arial" pitchFamily="34" charset="0"/>
                <a:cs typeface="Arial" pitchFamily="34" charset="0"/>
              </a:rPr>
              <a:t> </a:t>
            </a:r>
            <a:r>
              <a:rPr lang="en-US" sz="2000" dirty="0" err="1">
                <a:latin typeface="Arial" pitchFamily="34" charset="0"/>
                <a:cs typeface="Arial" pitchFamily="34" charset="0"/>
              </a:rPr>
              <a:t>triển</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một</a:t>
            </a:r>
            <a:r>
              <a:rPr lang="en-US" sz="2000" dirty="0">
                <a:latin typeface="Arial" pitchFamily="34" charset="0"/>
                <a:cs typeface="Arial" pitchFamily="34" charset="0"/>
              </a:rPr>
              <a:t> </a:t>
            </a:r>
            <a:r>
              <a:rPr lang="en-US" sz="2000" dirty="0" err="1">
                <a:latin typeface="Arial" pitchFamily="34" charset="0"/>
                <a:cs typeface="Arial" pitchFamily="34" charset="0"/>
              </a:rPr>
              <a:t>cách</a:t>
            </a:r>
            <a:r>
              <a:rPr lang="en-US" sz="2000" dirty="0">
                <a:latin typeface="Arial" pitchFamily="34" charset="0"/>
                <a:cs typeface="Arial" pitchFamily="34" charset="0"/>
              </a:rPr>
              <a:t>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diện</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những</a:t>
            </a:r>
            <a:r>
              <a:rPr lang="en-US" sz="2000" dirty="0">
                <a:latin typeface="Arial" pitchFamily="34" charset="0"/>
                <a:cs typeface="Arial" pitchFamily="34" charset="0"/>
              </a:rPr>
              <a:t> </a:t>
            </a:r>
            <a:r>
              <a:rPr lang="en-US" sz="2000" dirty="0" err="1">
                <a:latin typeface="Arial" pitchFamily="34" charset="0"/>
                <a:cs typeface="Arial" pitchFamily="34" charset="0"/>
              </a:rPr>
              <a:t>bước</a:t>
            </a:r>
            <a:r>
              <a:rPr lang="en-US" sz="2000" dirty="0">
                <a:latin typeface="Arial" pitchFamily="34" charset="0"/>
                <a:cs typeface="Arial" pitchFamily="34" charset="0"/>
              </a:rPr>
              <a:t> </a:t>
            </a:r>
            <a:r>
              <a:rPr lang="en-US" sz="2000" dirty="0" err="1">
                <a:latin typeface="Arial" pitchFamily="34" charset="0"/>
                <a:cs typeface="Arial" pitchFamily="34" charset="0"/>
              </a:rPr>
              <a:t>đột</a:t>
            </a:r>
            <a:r>
              <a:rPr lang="en-US" sz="2000" dirty="0">
                <a:latin typeface="Arial" pitchFamily="34" charset="0"/>
                <a:cs typeface="Arial" pitchFamily="34" charset="0"/>
              </a:rPr>
              <a:t> </a:t>
            </a:r>
            <a:r>
              <a:rPr lang="en-US" sz="2000" dirty="0" err="1">
                <a:latin typeface="Arial" pitchFamily="34" charset="0"/>
                <a:cs typeface="Arial" pitchFamily="34" charset="0"/>
              </a:rPr>
              <a:t>phá</a:t>
            </a:r>
            <a:r>
              <a:rPr lang="en-US" sz="2000" dirty="0">
                <a:latin typeface="Arial" pitchFamily="34" charset="0"/>
                <a:cs typeface="Arial" pitchFamily="34" charset="0"/>
              </a:rPr>
              <a:t>, </a:t>
            </a:r>
            <a:r>
              <a:rPr lang="en-US" sz="2000" dirty="0" err="1">
                <a:latin typeface="Arial" pitchFamily="34" charset="0"/>
                <a:cs typeface="Arial" pitchFamily="34" charset="0"/>
              </a:rPr>
              <a:t>đầu</a:t>
            </a:r>
            <a:r>
              <a:rPr lang="en-US" sz="2000" dirty="0">
                <a:latin typeface="Arial" pitchFamily="34" charset="0"/>
                <a:cs typeface="Arial" pitchFamily="34" charset="0"/>
              </a:rPr>
              <a:t> </a:t>
            </a:r>
            <a:r>
              <a:rPr lang="en-US" sz="2000" dirty="0" err="1">
                <a:latin typeface="Arial" pitchFamily="34" charset="0"/>
                <a:cs typeface="Arial" pitchFamily="34" charset="0"/>
              </a:rPr>
              <a:t>tư</a:t>
            </a:r>
            <a:r>
              <a:rPr lang="en-US" sz="2000" dirty="0">
                <a:latin typeface="Arial" pitchFamily="34" charset="0"/>
                <a:cs typeface="Arial" pitchFamily="34" charset="0"/>
              </a:rPr>
              <a:t> </a:t>
            </a:r>
            <a:r>
              <a:rPr lang="en-US" sz="2000" dirty="0" err="1">
                <a:latin typeface="Arial" pitchFamily="34" charset="0"/>
                <a:cs typeface="Arial" pitchFamily="34" charset="0"/>
              </a:rPr>
              <a:t>trọng</a:t>
            </a:r>
            <a:r>
              <a:rPr lang="en-US" sz="2000" dirty="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a:t>
            </a:r>
            <a:r>
              <a:rPr lang="en-US" sz="2000" dirty="0" err="1">
                <a:latin typeface="Arial" pitchFamily="34" charset="0"/>
                <a:cs typeface="Arial" pitchFamily="34" charset="0"/>
              </a:rPr>
              <a:t>trọng</a:t>
            </a:r>
            <a:r>
              <a:rPr lang="en-US" sz="2000" dirty="0">
                <a:latin typeface="Arial" pitchFamily="34" charset="0"/>
                <a:cs typeface="Arial" pitchFamily="34" charset="0"/>
              </a:rPr>
              <a:t> </a:t>
            </a:r>
            <a:r>
              <a:rPr lang="en-US" sz="2000" dirty="0" err="1">
                <a:latin typeface="Arial" pitchFamily="34" charset="0"/>
                <a:cs typeface="Arial" pitchFamily="34" charset="0"/>
              </a:rPr>
              <a:t>điểm</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nay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đã</a:t>
            </a:r>
            <a:r>
              <a:rPr lang="en-US" sz="2000" dirty="0">
                <a:latin typeface="Arial" pitchFamily="34" charset="0"/>
                <a:cs typeface="Arial" pitchFamily="34" charset="0"/>
              </a:rPr>
              <a:t> </a:t>
            </a:r>
            <a:r>
              <a:rPr lang="en-US" sz="2000" dirty="0" err="1">
                <a:latin typeface="Arial" pitchFamily="34" charset="0"/>
                <a:cs typeface="Arial" pitchFamily="34" charset="0"/>
              </a:rPr>
              <a:t>hoàn</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07 </a:t>
            </a:r>
            <a:r>
              <a:rPr lang="en-US" sz="2000" dirty="0" err="1">
                <a:latin typeface="Arial" pitchFamily="34" charset="0"/>
                <a:cs typeface="Arial" pitchFamily="34" charset="0"/>
              </a:rPr>
              <a:t>dự</a:t>
            </a:r>
            <a:r>
              <a:rPr lang="en-US" sz="2000" dirty="0">
                <a:latin typeface="Arial" pitchFamily="34" charset="0"/>
                <a:cs typeface="Arial" pitchFamily="34" charset="0"/>
              </a:rPr>
              <a:t> </a:t>
            </a:r>
            <a:r>
              <a:rPr lang="en-US" sz="2000" dirty="0" err="1">
                <a:latin typeface="Arial" pitchFamily="34" charset="0"/>
                <a:cs typeface="Arial" pitchFamily="34" charset="0"/>
              </a:rPr>
              <a:t>án</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đang</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giai</a:t>
            </a:r>
            <a:r>
              <a:rPr lang="en-US" sz="2000" dirty="0">
                <a:latin typeface="Arial" pitchFamily="34" charset="0"/>
                <a:cs typeface="Arial" pitchFamily="34" charset="0"/>
              </a:rPr>
              <a:t> </a:t>
            </a:r>
            <a:r>
              <a:rPr lang="en-US" sz="2000" dirty="0" err="1">
                <a:latin typeface="Arial" pitchFamily="34" charset="0"/>
                <a:cs typeface="Arial" pitchFamily="34" charset="0"/>
              </a:rPr>
              <a:t>đoạn</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cấp</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thẩm</a:t>
            </a:r>
            <a:r>
              <a:rPr lang="en-US" sz="2000" dirty="0">
                <a:latin typeface="Arial" pitchFamily="34" charset="0"/>
                <a:cs typeface="Arial" pitchFamily="34" charset="0"/>
              </a:rPr>
              <a:t> </a:t>
            </a:r>
            <a:r>
              <a:rPr lang="en-US" sz="2000" dirty="0" err="1">
                <a:latin typeface="Arial" pitchFamily="34" charset="0"/>
                <a:cs typeface="Arial" pitchFamily="34" charset="0"/>
              </a:rPr>
              <a:t>quyền</a:t>
            </a:r>
            <a:r>
              <a:rPr lang="en-US" sz="2000" dirty="0">
                <a:latin typeface="Arial" pitchFamily="34" charset="0"/>
                <a:cs typeface="Arial" pitchFamily="34" charset="0"/>
              </a:rPr>
              <a:t> </a:t>
            </a:r>
            <a:r>
              <a:rPr lang="en-US" sz="2000" dirty="0" err="1">
                <a:latin typeface="Arial" pitchFamily="34" charset="0"/>
                <a:cs typeface="Arial" pitchFamily="34" charset="0"/>
              </a:rPr>
              <a:t>xem</a:t>
            </a:r>
            <a:r>
              <a:rPr lang="en-US" sz="2000" dirty="0">
                <a:latin typeface="Arial" pitchFamily="34" charset="0"/>
                <a:cs typeface="Arial" pitchFamily="34" charset="0"/>
              </a:rPr>
              <a:t> </a:t>
            </a:r>
            <a:r>
              <a:rPr lang="en-US" sz="2000" dirty="0" err="1">
                <a:latin typeface="Arial" pitchFamily="34" charset="0"/>
                <a:cs typeface="Arial" pitchFamily="34" charset="0"/>
              </a:rPr>
              <a:t>xét</a:t>
            </a:r>
            <a:r>
              <a:rPr lang="en-US" sz="2000" dirty="0">
                <a:latin typeface="Arial" pitchFamily="34" charset="0"/>
                <a:cs typeface="Arial" pitchFamily="34" charset="0"/>
              </a:rPr>
              <a:t>, </a:t>
            </a:r>
            <a:r>
              <a:rPr lang="en-US" sz="2000" dirty="0" err="1">
                <a:latin typeface="Arial" pitchFamily="34" charset="0"/>
                <a:cs typeface="Arial" pitchFamily="34" charset="0"/>
              </a:rPr>
              <a:t>phê</a:t>
            </a:r>
            <a:r>
              <a:rPr lang="en-US" sz="2000" dirty="0">
                <a:latin typeface="Arial" pitchFamily="34" charset="0"/>
                <a:cs typeface="Arial" pitchFamily="34" charset="0"/>
              </a:rPr>
              <a:t> </a:t>
            </a:r>
            <a:r>
              <a:rPr lang="en-US" sz="2000" dirty="0" err="1">
                <a:latin typeface="Arial" pitchFamily="34" charset="0"/>
                <a:cs typeface="Arial" pitchFamily="34" charset="0"/>
              </a:rPr>
              <a:t>duyệt</a:t>
            </a:r>
            <a:r>
              <a:rPr lang="en-US" sz="2000" dirty="0" smtClean="0">
                <a:latin typeface="Arial" pitchFamily="34" charset="0"/>
                <a:cs typeface="Arial" pitchFamily="34" charset="0"/>
              </a:rPr>
              <a:t>.</a:t>
            </a:r>
          </a:p>
          <a:p>
            <a:pPr marL="285750" lvl="0" indent="-285750" algn="just">
              <a:spcBef>
                <a:spcPts val="1200"/>
              </a:spcBef>
              <a:buFont typeface="Wingdings" pitchFamily="2" charset="2"/>
              <a:buChar char="§"/>
            </a:pP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phát</a:t>
            </a:r>
            <a:r>
              <a:rPr lang="en-US" sz="2000" dirty="0">
                <a:latin typeface="Arial" pitchFamily="34" charset="0"/>
                <a:cs typeface="Arial" pitchFamily="34" charset="0"/>
              </a:rPr>
              <a:t> </a:t>
            </a:r>
            <a:r>
              <a:rPr lang="en-US" sz="2000" dirty="0" err="1">
                <a:latin typeface="Arial" pitchFamily="34" charset="0"/>
                <a:cs typeface="Arial" pitchFamily="34" charset="0"/>
              </a:rPr>
              <a:t>triển</a:t>
            </a:r>
            <a:r>
              <a:rPr lang="en-US" sz="2000" dirty="0">
                <a:latin typeface="Arial" pitchFamily="34" charset="0"/>
                <a:cs typeface="Arial" pitchFamily="34" charset="0"/>
              </a:rPr>
              <a:t> </a:t>
            </a:r>
            <a:r>
              <a:rPr lang="en-US" sz="2000" dirty="0" err="1">
                <a:latin typeface="Arial" pitchFamily="34" charset="0"/>
                <a:cs typeface="Arial" pitchFamily="34" charset="0"/>
              </a:rPr>
              <a:t>nhiều</a:t>
            </a:r>
            <a:r>
              <a:rPr lang="en-US" sz="2000" dirty="0">
                <a:latin typeface="Arial" pitchFamily="34" charset="0"/>
                <a:cs typeface="Arial" pitchFamily="34" charset="0"/>
              </a:rPr>
              <a:t> </a:t>
            </a:r>
            <a:r>
              <a:rPr lang="en-US" sz="2000" dirty="0" err="1">
                <a:latin typeface="Arial" pitchFamily="34" charset="0"/>
                <a:cs typeface="Arial" pitchFamily="34" charset="0"/>
              </a:rPr>
              <a:t>ngành</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a:t>
            </a:r>
            <a:r>
              <a:rPr lang="en-US" sz="2000" dirty="0" err="1">
                <a:latin typeface="Arial" pitchFamily="34" charset="0"/>
                <a:cs typeface="Arial" pitchFamily="34" charset="0"/>
              </a:rPr>
              <a:t>mới</a:t>
            </a:r>
            <a:r>
              <a:rPr lang="en-US" sz="2000" dirty="0">
                <a:latin typeface="Arial" pitchFamily="34" charset="0"/>
                <a:cs typeface="Arial" pitchFamily="34" charset="0"/>
              </a:rPr>
              <a:t>, </a:t>
            </a:r>
            <a:r>
              <a:rPr lang="en-US" sz="2000" dirty="0" err="1">
                <a:latin typeface="Arial" pitchFamily="34" charset="0"/>
                <a:cs typeface="Arial" pitchFamily="34" charset="0"/>
              </a:rPr>
              <a:t>đặc</a:t>
            </a:r>
            <a:r>
              <a:rPr lang="en-US" sz="2000" dirty="0">
                <a:latin typeface="Arial" pitchFamily="34" charset="0"/>
                <a:cs typeface="Arial" pitchFamily="34" charset="0"/>
              </a:rPr>
              <a:t> </a:t>
            </a:r>
            <a:r>
              <a:rPr lang="en-US" sz="2000" dirty="0" err="1">
                <a:latin typeface="Arial" pitchFamily="34" charset="0"/>
                <a:cs typeface="Arial" pitchFamily="34" charset="0"/>
              </a:rPr>
              <a:t>biệt</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ngành</a:t>
            </a:r>
            <a:r>
              <a:rPr lang="en-US" sz="2000" dirty="0">
                <a:latin typeface="Arial" pitchFamily="34" charset="0"/>
                <a:cs typeface="Arial" pitchFamily="34" charset="0"/>
              </a:rPr>
              <a:t> </a:t>
            </a:r>
            <a:r>
              <a:rPr lang="en-US" sz="2000" dirty="0" err="1">
                <a:latin typeface="Arial" pitchFamily="34" charset="0"/>
                <a:cs typeface="Arial" pitchFamily="34" charset="0"/>
              </a:rPr>
              <a:t>trọng</a:t>
            </a:r>
            <a:r>
              <a:rPr lang="en-US" sz="2000" dirty="0">
                <a:latin typeface="Arial" pitchFamily="34" charset="0"/>
                <a:cs typeface="Arial" pitchFamily="34" charset="0"/>
              </a:rPr>
              <a:t> </a:t>
            </a:r>
            <a:r>
              <a:rPr lang="en-US" sz="2000" dirty="0" err="1">
                <a:latin typeface="Arial" pitchFamily="34" charset="0"/>
                <a:cs typeface="Arial" pitchFamily="34" charset="0"/>
              </a:rPr>
              <a:t>điểm</a:t>
            </a:r>
            <a:r>
              <a:rPr lang="en-US" sz="2000" dirty="0">
                <a:latin typeface="Arial" pitchFamily="34" charset="0"/>
                <a:cs typeface="Arial" pitchFamily="34" charset="0"/>
              </a:rPr>
              <a:t> </a:t>
            </a:r>
            <a:r>
              <a:rPr lang="en-US" sz="2000" dirty="0" err="1">
                <a:latin typeface="Arial" pitchFamily="34" charset="0"/>
                <a:cs typeface="Arial" pitchFamily="34" charset="0"/>
              </a:rPr>
              <a:t>cấp</a:t>
            </a:r>
            <a:r>
              <a:rPr lang="en-US" sz="2000" dirty="0">
                <a:latin typeface="Arial" pitchFamily="34" charset="0"/>
                <a:cs typeface="Arial" pitchFamily="34" charset="0"/>
              </a:rPr>
              <a:t> </a:t>
            </a:r>
            <a:r>
              <a:rPr lang="en-US" sz="2000" dirty="0" err="1">
                <a:latin typeface="Arial" pitchFamily="34" charset="0"/>
                <a:cs typeface="Arial" pitchFamily="34" charset="0"/>
              </a:rPr>
              <a:t>quốc</a:t>
            </a:r>
            <a:r>
              <a:rPr lang="en-US" sz="2000" dirty="0">
                <a:latin typeface="Arial" pitchFamily="34" charset="0"/>
                <a:cs typeface="Arial" pitchFamily="34" charset="0"/>
              </a:rPr>
              <a:t> </a:t>
            </a:r>
            <a:r>
              <a:rPr lang="en-US" sz="2000" dirty="0" err="1">
                <a:latin typeface="Arial" pitchFamily="34" charset="0"/>
                <a:cs typeface="Arial" pitchFamily="34" charset="0"/>
              </a:rPr>
              <a:t>gia</a:t>
            </a:r>
            <a:r>
              <a:rPr lang="en-US" sz="2000" dirty="0">
                <a:latin typeface="Arial" pitchFamily="34" charset="0"/>
                <a:cs typeface="Arial" pitchFamily="34" charset="0"/>
              </a:rPr>
              <a:t>, </a:t>
            </a:r>
            <a:r>
              <a:rPr lang="en-US" sz="2000" dirty="0" err="1">
                <a:latin typeface="Arial" pitchFamily="34" charset="0"/>
                <a:cs typeface="Arial" pitchFamily="34" charset="0"/>
              </a:rPr>
              <a:t>khu</a:t>
            </a:r>
            <a:r>
              <a:rPr lang="en-US" sz="2000" dirty="0">
                <a:latin typeface="Arial" pitchFamily="34" charset="0"/>
                <a:cs typeface="Arial" pitchFamily="34" charset="0"/>
              </a:rPr>
              <a:t> </a:t>
            </a:r>
            <a:r>
              <a:rPr lang="en-US" sz="2000" dirty="0" err="1">
                <a:latin typeface="Arial" pitchFamily="34" charset="0"/>
                <a:cs typeface="Arial" pitchFamily="34" charset="0"/>
              </a:rPr>
              <a:t>vực</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quốc</a:t>
            </a:r>
            <a:r>
              <a:rPr lang="en-US" sz="2000" dirty="0">
                <a:latin typeface="Arial" pitchFamily="34" charset="0"/>
                <a:cs typeface="Arial" pitchFamily="34" charset="0"/>
              </a:rPr>
              <a:t> </a:t>
            </a:r>
            <a:r>
              <a:rPr lang="en-US" sz="2000" dirty="0" err="1">
                <a:latin typeface="Arial" pitchFamily="34" charset="0"/>
                <a:cs typeface="Arial" pitchFamily="34" charset="0"/>
              </a:rPr>
              <a:t>tế</a:t>
            </a:r>
            <a:r>
              <a:rPr lang="en-US" sz="2000" dirty="0">
                <a:latin typeface="Arial" pitchFamily="34" charset="0"/>
                <a:cs typeface="Arial" pitchFamily="34" charset="0"/>
              </a:rPr>
              <a:t> </a:t>
            </a:r>
            <a:r>
              <a:rPr lang="en-US" sz="2000" dirty="0" err="1">
                <a:latin typeface="Arial" pitchFamily="34" charset="0"/>
                <a:cs typeface="Arial" pitchFamily="34" charset="0"/>
              </a:rPr>
              <a:t>nhằm</a:t>
            </a:r>
            <a:r>
              <a:rPr lang="en-US" sz="2000" dirty="0">
                <a:latin typeface="Arial" pitchFamily="34" charset="0"/>
                <a:cs typeface="Arial" pitchFamily="34" charset="0"/>
              </a:rPr>
              <a:t> </a:t>
            </a:r>
            <a:r>
              <a:rPr lang="en-US" sz="2000" dirty="0" err="1">
                <a:latin typeface="Arial" pitchFamily="34" charset="0"/>
                <a:cs typeface="Arial" pitchFamily="34" charset="0"/>
              </a:rPr>
              <a:t>đáp</a:t>
            </a:r>
            <a:r>
              <a:rPr lang="en-US" sz="2000" dirty="0">
                <a:latin typeface="Arial" pitchFamily="34" charset="0"/>
                <a:cs typeface="Arial" pitchFamily="34" charset="0"/>
              </a:rPr>
              <a:t> </a:t>
            </a:r>
            <a:r>
              <a:rPr lang="en-US" sz="2000" dirty="0" err="1">
                <a:latin typeface="Arial" pitchFamily="34" charset="0"/>
                <a:cs typeface="Arial" pitchFamily="34" charset="0"/>
              </a:rPr>
              <a:t>ứng</a:t>
            </a:r>
            <a:r>
              <a:rPr lang="en-US" sz="2000" dirty="0">
                <a:latin typeface="Arial" pitchFamily="34" charset="0"/>
                <a:cs typeface="Arial" pitchFamily="34" charset="0"/>
              </a:rPr>
              <a:t> </a:t>
            </a:r>
            <a:r>
              <a:rPr lang="en-US" sz="2000" dirty="0" err="1">
                <a:latin typeface="Arial" pitchFamily="34" charset="0"/>
                <a:cs typeface="Arial" pitchFamily="34" charset="0"/>
              </a:rPr>
              <a:t>nhu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nguồn</a:t>
            </a:r>
            <a:r>
              <a:rPr lang="en-US" sz="2000" dirty="0">
                <a:latin typeface="Arial" pitchFamily="34" charset="0"/>
                <a:cs typeface="Arial" pitchFamily="34" charset="0"/>
              </a:rPr>
              <a:t> </a:t>
            </a:r>
            <a:r>
              <a:rPr lang="en-US" sz="2000" dirty="0" err="1">
                <a:latin typeface="Arial" pitchFamily="34" charset="0"/>
                <a:cs typeface="Arial" pitchFamily="34" charset="0"/>
              </a:rPr>
              <a:t>nhân</a:t>
            </a:r>
            <a:r>
              <a:rPr lang="en-US" sz="2000" dirty="0">
                <a:latin typeface="Arial" pitchFamily="34" charset="0"/>
                <a:cs typeface="Arial" pitchFamily="34" charset="0"/>
              </a:rPr>
              <a:t> </a:t>
            </a:r>
            <a:r>
              <a:rPr lang="en-US" sz="2000" dirty="0" err="1">
                <a:latin typeface="Arial" pitchFamily="34" charset="0"/>
                <a:cs typeface="Arial" pitchFamily="34" charset="0"/>
              </a:rPr>
              <a:t>lực</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lượng</a:t>
            </a:r>
            <a:r>
              <a:rPr lang="en-US" sz="2000" dirty="0">
                <a:latin typeface="Arial" pitchFamily="34" charset="0"/>
                <a:cs typeface="Arial" pitchFamily="34" charset="0"/>
              </a:rPr>
              <a:t> </a:t>
            </a:r>
            <a:r>
              <a:rPr lang="en-US" sz="2000" dirty="0" err="1">
                <a:latin typeface="Arial" pitchFamily="34" charset="0"/>
                <a:cs typeface="Arial" pitchFamily="34" charset="0"/>
              </a:rPr>
              <a:t>cao</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phố</a:t>
            </a:r>
            <a:r>
              <a:rPr lang="en-US" sz="2000" dirty="0">
                <a:latin typeface="Arial" pitchFamily="34" charset="0"/>
                <a:cs typeface="Arial" pitchFamily="34" charset="0"/>
              </a:rPr>
              <a:t> </a:t>
            </a:r>
          </a:p>
          <a:p>
            <a:pPr marL="285750" lvl="0" indent="-285750" algn="just">
              <a:spcBef>
                <a:spcPts val="1200"/>
              </a:spcBef>
              <a:buFont typeface="Wingdings" pitchFamily="2" charset="2"/>
              <a:buChar char="§"/>
            </a:pPr>
            <a:r>
              <a:rPr lang="pt-BR" sz="2000" dirty="0">
                <a:latin typeface="Arial" pitchFamily="34" charset="0"/>
                <a:cs typeface="Arial" pitchFamily="34" charset="0"/>
              </a:rPr>
              <a:t>Tiếp tục phát huy các Học phần Kỹ năng mềm, Anh văn và Tin học vào chương trình đào tạo chính khóa các khóa 2017 và 2018.</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3891534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228600"/>
            <a:ext cx="8001000" cy="830997"/>
          </a:xfrm>
          <a:prstGeom prst="rect">
            <a:avLst/>
          </a:prstGeom>
        </p:spPr>
        <p:txBody>
          <a:bodyPr wrap="square">
            <a:spAutoFit/>
          </a:bodyPr>
          <a:lstStyle/>
          <a:p>
            <a:pPr lvl="0" algn="just"/>
            <a:r>
              <a:rPr lang="en-US" sz="2400" b="1">
                <a:solidFill>
                  <a:srgbClr val="C00000"/>
                </a:solidFill>
              </a:rPr>
              <a:t>4</a:t>
            </a:r>
            <a:r>
              <a:rPr lang="en-US" sz="2400" b="1" smtClean="0">
                <a:solidFill>
                  <a:srgbClr val="C00000"/>
                </a:solidFill>
              </a:rPr>
              <a:t>. Đẩy </a:t>
            </a:r>
            <a:r>
              <a:rPr lang="en-US" sz="2400" b="1">
                <a:solidFill>
                  <a:srgbClr val="C00000"/>
                </a:solidFill>
              </a:rPr>
              <a:t>mạnh công tác bồi dưỡng nâng cao chất lượng đội ngũ cán bộ quản lý, giảng viên, giáo viên, nhân viên:</a:t>
            </a:r>
            <a:endParaRPr lang="en-US" sz="2400">
              <a:solidFill>
                <a:srgbClr val="C00000"/>
              </a:solidFill>
            </a:endParaRPr>
          </a:p>
        </p:txBody>
      </p:sp>
      <p:sp>
        <p:nvSpPr>
          <p:cNvPr id="5" name="Rectangle 4"/>
          <p:cNvSpPr/>
          <p:nvPr/>
        </p:nvSpPr>
        <p:spPr>
          <a:xfrm>
            <a:off x="990600" y="1307842"/>
            <a:ext cx="8077200" cy="5016758"/>
          </a:xfrm>
          <a:prstGeom prst="rect">
            <a:avLst/>
          </a:prstGeom>
        </p:spPr>
        <p:txBody>
          <a:bodyPr wrap="square">
            <a:spAutoFit/>
          </a:bodyPr>
          <a:lstStyle/>
          <a:p>
            <a:pPr marL="285750" lvl="0" indent="-285750" algn="just">
              <a:spcBef>
                <a:spcPts val="1200"/>
              </a:spcBef>
              <a:buFont typeface="Wingdings" pitchFamily="2" charset="2"/>
              <a:buChar char="§"/>
            </a:pPr>
            <a:r>
              <a:rPr lang="pt-BR" sz="2000">
                <a:latin typeface="Arial" pitchFamily="34" charset="0"/>
                <a:cs typeface="Arial" pitchFamily="34" charset="0"/>
              </a:rPr>
              <a:t>Thực hiện chỉ đạo của Sở Giáo dục và Đào tạo, Sở Lao động – Thương binh và Xã hội, nhà trường tăng cường phối hợp với các cơ sở đào tạo như các trường đại học, các học viện, tiếp tục đào tạo bồi dưỡng đội ngũ, đáp ứng mục tiêu nâng chuẩn đội ngũ GV, CBQL và NV.</a:t>
            </a:r>
            <a:endParaRPr lang="en-US" sz="2000">
              <a:latin typeface="Arial" pitchFamily="34" charset="0"/>
              <a:cs typeface="Arial" pitchFamily="34" charset="0"/>
            </a:endParaRPr>
          </a:p>
          <a:p>
            <a:pPr marL="285750" lvl="0" indent="-285750" algn="just">
              <a:spcBef>
                <a:spcPts val="1200"/>
              </a:spcBef>
              <a:buFont typeface="Wingdings" pitchFamily="2" charset="2"/>
              <a:buChar char="§"/>
            </a:pPr>
            <a:r>
              <a:rPr lang="en-US" sz="2000">
                <a:latin typeface="Arial" pitchFamily="34" charset="0"/>
                <a:cs typeface="Arial" pitchFamily="34" charset="0"/>
              </a:rPr>
              <a:t>Xây dựng kế hoạch và tổ chức cho cán bộ viên chức tham dự các lớp bồi dưỡng chuyên đề về quản lý, chuyên môn, nghiệp vụ, lý luận chính trị, kỹ năng nghề, kỹ năng mềm…theo kế hoạch của Sở, Ngành và mở lớp tại trường. </a:t>
            </a:r>
          </a:p>
          <a:p>
            <a:pPr marL="285750" indent="-285750" algn="just">
              <a:spcBef>
                <a:spcPts val="1200"/>
              </a:spcBef>
              <a:buFont typeface="Wingdings" pitchFamily="2" charset="2"/>
              <a:buChar char="§"/>
            </a:pPr>
            <a:r>
              <a:rPr lang="pt-BR" sz="2000">
                <a:latin typeface="Arial" pitchFamily="34" charset="0"/>
                <a:cs typeface="Arial" pitchFamily="34" charset="0"/>
              </a:rPr>
              <a:t>Tiếp tục cử cán bộ là Đảng viên, CB-GV-NV trong diện quy hoạch cán bộ quản lý đơn vị trực thuộc trường tham gia lớp Trung cấp Lý luận chính trị - Hành chính. Tiếp tục cử đối tượng 3 tham dự các khóa bồi dưỡng kiến thức quốc phòng và an ninh do Hội đồng Giáo dục quốc phòng và an ninh tổ chức, đồng thời xây dựng kế hoạch bồi dưỡng cho đối tượng 4 của nhà </a:t>
            </a:r>
            <a:r>
              <a:rPr lang="pt-BR" sz="2000" smtClean="0">
                <a:latin typeface="Arial" pitchFamily="34" charset="0"/>
                <a:cs typeface="Arial" pitchFamily="34" charset="0"/>
              </a:rPr>
              <a:t>trường</a:t>
            </a:r>
            <a:r>
              <a:rPr lang="pt-BR" sz="2000">
                <a:latin typeface="Arial" pitchFamily="34" charset="0"/>
                <a:cs typeface="Arial" pitchFamily="34" charset="0"/>
              </a:rPr>
              <a:t>.</a:t>
            </a:r>
            <a:endParaRPr lang="en-US" sz="2000">
              <a:latin typeface="Arial" pitchFamily="34" charset="0"/>
              <a:cs typeface="Arial" pitchFamily="34" charset="0"/>
            </a:endParaRPr>
          </a:p>
        </p:txBody>
      </p:sp>
    </p:spTree>
    <p:extLst>
      <p:ext uri="{BB962C8B-B14F-4D97-AF65-F5344CB8AC3E}">
        <p14:creationId xmlns:p14="http://schemas.microsoft.com/office/powerpoint/2010/main" val="141797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228600"/>
            <a:ext cx="8001000" cy="830997"/>
          </a:xfrm>
          <a:prstGeom prst="rect">
            <a:avLst/>
          </a:prstGeom>
        </p:spPr>
        <p:txBody>
          <a:bodyPr wrap="square">
            <a:spAutoFit/>
          </a:bodyPr>
          <a:lstStyle/>
          <a:p>
            <a:pPr lvl="0" algn="just"/>
            <a:r>
              <a:rPr lang="en-US" sz="2400" b="1">
                <a:solidFill>
                  <a:srgbClr val="C00000"/>
                </a:solidFill>
              </a:rPr>
              <a:t>4</a:t>
            </a:r>
            <a:r>
              <a:rPr lang="en-US" sz="2400" b="1" smtClean="0">
                <a:solidFill>
                  <a:srgbClr val="C00000"/>
                </a:solidFill>
              </a:rPr>
              <a:t>. Đẩy </a:t>
            </a:r>
            <a:r>
              <a:rPr lang="en-US" sz="2400" b="1">
                <a:solidFill>
                  <a:srgbClr val="C00000"/>
                </a:solidFill>
              </a:rPr>
              <a:t>mạnh công tác bồi dưỡng nâng cao chất lượng đội ngũ cán bộ quản lý, giảng viên, giáo viên, nhân viên:</a:t>
            </a:r>
            <a:endParaRPr lang="en-US" sz="2400">
              <a:solidFill>
                <a:srgbClr val="C00000"/>
              </a:solidFill>
            </a:endParaRPr>
          </a:p>
        </p:txBody>
      </p:sp>
      <p:sp>
        <p:nvSpPr>
          <p:cNvPr id="2" name="Rectangle 1"/>
          <p:cNvSpPr/>
          <p:nvPr/>
        </p:nvSpPr>
        <p:spPr>
          <a:xfrm>
            <a:off x="1143000" y="1458754"/>
            <a:ext cx="7848600" cy="5170646"/>
          </a:xfrm>
          <a:prstGeom prst="rect">
            <a:avLst/>
          </a:prstGeom>
        </p:spPr>
        <p:txBody>
          <a:bodyPr wrap="square">
            <a:spAutoFit/>
          </a:bodyPr>
          <a:lstStyle/>
          <a:p>
            <a:pPr marL="285750" lvl="0" indent="-285750" algn="just">
              <a:spcBef>
                <a:spcPts val="1200"/>
              </a:spcBef>
              <a:buFont typeface="Wingdings" pitchFamily="2" charset="2"/>
              <a:buChar char="§"/>
            </a:pPr>
            <a:r>
              <a:rPr lang="pt-BR" sz="2000">
                <a:latin typeface="Arial" pitchFamily="34" charset="0"/>
                <a:cs typeface="Arial" pitchFamily="34" charset="0"/>
              </a:rPr>
              <a:t>Theo dõi chặt chẽ việc tham gia các lớp bồi dưỡng theo kế hoạch của Bộ, Sở và nhà trường, tạo điều kiện thuận lợi để CB-GV-NV tham gia bồi dưỡng đạt kết quả tốt nhất.</a:t>
            </a:r>
            <a:endParaRPr lang="en-US" sz="2000">
              <a:latin typeface="Arial" pitchFamily="34" charset="0"/>
              <a:cs typeface="Arial" pitchFamily="34" charset="0"/>
            </a:endParaRPr>
          </a:p>
          <a:p>
            <a:pPr marL="285750" lvl="0" indent="-285750" algn="just">
              <a:spcBef>
                <a:spcPts val="1200"/>
              </a:spcBef>
              <a:buFont typeface="Wingdings" pitchFamily="2" charset="2"/>
              <a:buChar char="§"/>
            </a:pPr>
            <a:r>
              <a:rPr lang="pt-BR" sz="2000">
                <a:latin typeface="Arial" pitchFamily="34" charset="0"/>
                <a:cs typeface="Arial" pitchFamily="34" charset="0"/>
              </a:rPr>
              <a:t>Nhà trường sẽ chủ động chuẩn bị các điều kiện cần thiết (báo cáo viên, tài liệu, thiết bị…) kịp thời và đầy đủ theo yêu cầu của từng loại hình bồi dưỡng. Tổ chức sơ kết, tổng kết, đánh giá, rút kinh nghiệm công tác đào tạo, bồi dưỡng của nhà trường theo quy định.</a:t>
            </a:r>
            <a:endParaRPr lang="en-US" sz="2000">
              <a:latin typeface="Arial" pitchFamily="34" charset="0"/>
              <a:cs typeface="Arial" pitchFamily="34" charset="0"/>
            </a:endParaRPr>
          </a:p>
          <a:p>
            <a:pPr marL="285750" lvl="0" indent="-285750" algn="just">
              <a:spcBef>
                <a:spcPts val="1200"/>
              </a:spcBef>
              <a:buFont typeface="Wingdings" pitchFamily="2" charset="2"/>
              <a:buChar char="§"/>
            </a:pPr>
            <a:r>
              <a:rPr lang="pt-BR" sz="2000">
                <a:latin typeface="Arial" pitchFamily="34" charset="0"/>
                <a:cs typeface="Arial" pitchFamily="34" charset="0"/>
              </a:rPr>
              <a:t>Tăng cường công tác tập huấn giảng viên về nâng cao năng lực nghiên cứu khoa học và công nghệ, tập huấn công tác sở hữu trí tuệ, đánh giá và tự đánh giá hoạt động của đơn vị.</a:t>
            </a:r>
            <a:endParaRPr lang="en-US" sz="2000">
              <a:latin typeface="Arial" pitchFamily="34" charset="0"/>
              <a:cs typeface="Arial" pitchFamily="34" charset="0"/>
            </a:endParaRPr>
          </a:p>
          <a:p>
            <a:pPr marL="285750" indent="-285750" algn="just">
              <a:spcBef>
                <a:spcPts val="1200"/>
              </a:spcBef>
              <a:buFont typeface="Wingdings" pitchFamily="2" charset="2"/>
              <a:buChar char="§"/>
            </a:pPr>
            <a:r>
              <a:rPr lang="pt-BR" sz="2000">
                <a:latin typeface="Arial" pitchFamily="34" charset="0"/>
                <a:cs typeface="Arial" pitchFamily="34" charset="0"/>
              </a:rPr>
              <a:t>Tăng cường quan hệ hợp tác của trường với các trường bạn, các tổ chức trong nước và nước ngoài, các cơ quan, doanh nghiệp để giao lưu, trao đổi kinh nghiệm, góp phần nâng cao chất lượng đội ngũ.</a:t>
            </a:r>
            <a:endParaRPr lang="en-US" sz="2000">
              <a:latin typeface="Arial" pitchFamily="34" charset="0"/>
              <a:cs typeface="Arial" pitchFamily="34" charset="0"/>
            </a:endParaRPr>
          </a:p>
        </p:txBody>
      </p:sp>
    </p:spTree>
    <p:extLst>
      <p:ext uri="{BB962C8B-B14F-4D97-AF65-F5344CB8AC3E}">
        <p14:creationId xmlns:p14="http://schemas.microsoft.com/office/powerpoint/2010/main" val="914310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609600"/>
            <a:ext cx="8001000" cy="830997"/>
          </a:xfrm>
          <a:prstGeom prst="rect">
            <a:avLst/>
          </a:prstGeom>
        </p:spPr>
        <p:txBody>
          <a:bodyPr wrap="square">
            <a:spAutoFit/>
          </a:bodyPr>
          <a:lstStyle/>
          <a:p>
            <a:pPr lvl="0" algn="just"/>
            <a:r>
              <a:rPr lang="en-US" sz="2400" b="1">
                <a:solidFill>
                  <a:srgbClr val="C00000"/>
                </a:solidFill>
              </a:rPr>
              <a:t>4</a:t>
            </a:r>
            <a:r>
              <a:rPr lang="en-US" sz="2400" b="1" smtClean="0">
                <a:solidFill>
                  <a:srgbClr val="C00000"/>
                </a:solidFill>
              </a:rPr>
              <a:t>. Đẩy </a:t>
            </a:r>
            <a:r>
              <a:rPr lang="en-US" sz="2400" b="1">
                <a:solidFill>
                  <a:srgbClr val="C00000"/>
                </a:solidFill>
              </a:rPr>
              <a:t>mạnh công tác bồi dưỡng nâng cao chất lượng đội ngũ cán bộ quản lý, giảng viên, giáo viên, nhân viên:</a:t>
            </a:r>
            <a:endParaRPr lang="en-US" sz="2400">
              <a:solidFill>
                <a:srgbClr val="C00000"/>
              </a:solidFill>
            </a:endParaRPr>
          </a:p>
        </p:txBody>
      </p:sp>
      <p:sp>
        <p:nvSpPr>
          <p:cNvPr id="3" name="Rectangle 2"/>
          <p:cNvSpPr/>
          <p:nvPr/>
        </p:nvSpPr>
        <p:spPr>
          <a:xfrm>
            <a:off x="1295400" y="1524000"/>
            <a:ext cx="5186035" cy="400110"/>
          </a:xfrm>
          <a:prstGeom prst="rect">
            <a:avLst/>
          </a:prstGeom>
        </p:spPr>
        <p:txBody>
          <a:bodyPr wrap="none">
            <a:spAutoFit/>
          </a:bodyPr>
          <a:lstStyle/>
          <a:p>
            <a:pPr marL="342900" lvl="0" indent="-342900">
              <a:buFont typeface="Wingdings" pitchFamily="2" charset="2"/>
              <a:buChar char="v"/>
            </a:pPr>
            <a:r>
              <a:rPr lang="en-US" sz="2000" b="1">
                <a:latin typeface="Arial" pitchFamily="34" charset="0"/>
                <a:cs typeface="Arial" pitchFamily="34" charset="0"/>
              </a:rPr>
              <a:t>Bồi dưỡng trình độ ngoại ngữ, tin học</a:t>
            </a:r>
            <a:endParaRPr lang="en-US" sz="2000">
              <a:latin typeface="Arial" pitchFamily="34" charset="0"/>
              <a:cs typeface="Arial" pitchFamily="34" charset="0"/>
            </a:endParaRPr>
          </a:p>
        </p:txBody>
      </p:sp>
      <p:sp>
        <p:nvSpPr>
          <p:cNvPr id="5" name="Rectangle 4"/>
          <p:cNvSpPr/>
          <p:nvPr/>
        </p:nvSpPr>
        <p:spPr>
          <a:xfrm>
            <a:off x="1164881" y="2237125"/>
            <a:ext cx="7716106" cy="3477875"/>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Nhà trường tiếp tục tạo điều kiện cho GV giảng dạy bộ môn tiếng Anh tham gia bồi dưỡng năng lực giảng dạy để đạt chuẩn theo “Khung tham chiếu năng lực ngoại ngữ chung Châu Âu”.</a:t>
            </a:r>
          </a:p>
          <a:p>
            <a:pPr marL="342900" lvl="0" indent="-342900" algn="just">
              <a:spcBef>
                <a:spcPts val="1200"/>
              </a:spcBef>
              <a:buFont typeface="Wingdings" pitchFamily="2" charset="2"/>
              <a:buChar char="§"/>
            </a:pPr>
            <a:r>
              <a:rPr lang="en-US" sz="2000">
                <a:latin typeface="Arial" pitchFamily="34" charset="0"/>
                <a:cs typeface="Arial" pitchFamily="34" charset="0"/>
              </a:rPr>
              <a:t>Khuyến khích và tạo điều kiện để CB- GV-NV theo học các khóa đào tạo chứng chỉ “Khung năng lực Ngoại ngữ 6 bậc dùng cho Việt Nam” và các trình độ cao hơn.</a:t>
            </a:r>
          </a:p>
          <a:p>
            <a:pPr marL="342900" indent="-342900" algn="just">
              <a:spcBef>
                <a:spcPts val="1200"/>
              </a:spcBef>
              <a:buFont typeface="Wingdings" pitchFamily="2" charset="2"/>
              <a:buChar char="§"/>
            </a:pPr>
            <a:r>
              <a:rPr lang="en-US" sz="2000">
                <a:latin typeface="Arial" pitchFamily="34" charset="0"/>
                <a:cs typeface="Arial" pitchFamily="34" charset="0"/>
              </a:rPr>
              <a:t>Về tin học: Khuyến khích cán bộ, viên chức theo học các khóa đào tạo chứng chỉ IC3, đào tạo chuẩn kỹ năng sử dụng công nghệ thông tin theo quy định tại Thông tư số 03/2014/TT-BTTTT ngày 11/3/2014 của Bộ Thông tin và Truyền thông</a:t>
            </a:r>
          </a:p>
        </p:txBody>
      </p:sp>
    </p:spTree>
    <p:extLst>
      <p:ext uri="{BB962C8B-B14F-4D97-AF65-F5344CB8AC3E}">
        <p14:creationId xmlns:p14="http://schemas.microsoft.com/office/powerpoint/2010/main" val="905027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632460"/>
            <a:ext cx="8001000" cy="461665"/>
          </a:xfrm>
          <a:prstGeom prst="rect">
            <a:avLst/>
          </a:prstGeom>
        </p:spPr>
        <p:txBody>
          <a:bodyPr wrap="square">
            <a:spAutoFit/>
          </a:bodyPr>
          <a:lstStyle/>
          <a:p>
            <a:pPr lvl="0" algn="just"/>
            <a:r>
              <a:rPr lang="en-US" sz="2400" b="1" smtClean="0">
                <a:solidFill>
                  <a:srgbClr val="C00000"/>
                </a:solidFill>
                <a:latin typeface="Arial" pitchFamily="34" charset="0"/>
                <a:cs typeface="Arial" pitchFamily="34" charset="0"/>
              </a:rPr>
              <a:t>5. </a:t>
            </a:r>
            <a:r>
              <a:rPr lang="en-US" sz="2400" b="1">
                <a:solidFill>
                  <a:srgbClr val="C00000"/>
                </a:solidFill>
                <a:latin typeface="Arial" pitchFamily="34" charset="0"/>
                <a:cs typeface="Arial" pitchFamily="34" charset="0"/>
              </a:rPr>
              <a:t>Tăng cường đầu tư phát triển cơ sở vật chất:</a:t>
            </a:r>
            <a:endParaRPr lang="en-US" sz="2400">
              <a:solidFill>
                <a:srgbClr val="C00000"/>
              </a:solidFill>
              <a:latin typeface="Arial" pitchFamily="34" charset="0"/>
              <a:cs typeface="Arial" pitchFamily="34" charset="0"/>
            </a:endParaRPr>
          </a:p>
        </p:txBody>
      </p:sp>
      <p:sp>
        <p:nvSpPr>
          <p:cNvPr id="2" name="Rectangle 1"/>
          <p:cNvSpPr/>
          <p:nvPr/>
        </p:nvSpPr>
        <p:spPr>
          <a:xfrm>
            <a:off x="1066800" y="1546860"/>
            <a:ext cx="8001000" cy="3939540"/>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Tiếp tục tăng cường đầu tư xây dựng cơ sở vật chất, nâng cấp cải tạo các hạng mục công trình. Hoàn tất các thủ tục pháp lý triển khai  đầu tư xây dựng các dự án của nhà trường. </a:t>
            </a:r>
          </a:p>
          <a:p>
            <a:pPr marL="342900" lvl="0" indent="-342900" algn="just">
              <a:spcBef>
                <a:spcPts val="1200"/>
              </a:spcBef>
              <a:buFont typeface="Wingdings" pitchFamily="2" charset="2"/>
              <a:buChar char="§"/>
            </a:pPr>
            <a:r>
              <a:rPr lang="en-US" sz="2000">
                <a:latin typeface="Arial" pitchFamily="34" charset="0"/>
                <a:cs typeface="Arial" pitchFamily="34" charset="0"/>
              </a:rPr>
              <a:t>Tăng cường hiệu quả hoạt động, hiệu suất khai thác và công tác quản lý cơ sở vật chất điện, nước mạng, internet,… của nhà trường để đảm bảo cho các hoạt động trong nhà trường;</a:t>
            </a:r>
          </a:p>
          <a:p>
            <a:pPr marL="342900" lvl="0" indent="-342900" algn="just">
              <a:spcBef>
                <a:spcPts val="1200"/>
              </a:spcBef>
              <a:buFont typeface="Wingdings" pitchFamily="2" charset="2"/>
              <a:buChar char="§"/>
            </a:pPr>
            <a:r>
              <a:rPr lang="en-US" sz="2000">
                <a:latin typeface="Arial" pitchFamily="34" charset="0"/>
                <a:cs typeface="Arial" pitchFamily="34" charset="0"/>
              </a:rPr>
              <a:t>Thực hiện các công tác sửa chữa về điện, mạng, internet, hệ thống cấp thoát nước, PCCC,… đảm bảo kịp thời cho các hoạt động trong nhà trường xuyên suốt;</a:t>
            </a:r>
          </a:p>
          <a:p>
            <a:pPr marL="342900" lvl="0" indent="-342900" algn="just">
              <a:spcBef>
                <a:spcPts val="1200"/>
              </a:spcBef>
              <a:buFont typeface="Wingdings" pitchFamily="2" charset="2"/>
              <a:buChar char="§"/>
            </a:pPr>
            <a:r>
              <a:rPr lang="en-US" sz="2000">
                <a:latin typeface="Arial" pitchFamily="34" charset="0"/>
                <a:cs typeface="Arial" pitchFamily="34" charset="0"/>
              </a:rPr>
              <a:t>Thực hiện công tác cải tạo sửa chữa, mua sắm tài sản, trang thiết bị được theo</a:t>
            </a:r>
            <a:r>
              <a:rPr lang="pt-BR" sz="2000">
                <a:latin typeface="Arial" pitchFamily="34" charset="0"/>
                <a:cs typeface="Arial" pitchFamily="34" charset="0"/>
              </a:rPr>
              <a:t> đúng kế hoạch dự toán được giao. </a:t>
            </a:r>
            <a:endParaRPr lang="en-US" sz="2000">
              <a:latin typeface="Arial" pitchFamily="34" charset="0"/>
              <a:cs typeface="Arial" pitchFamily="34" charset="0"/>
            </a:endParaRPr>
          </a:p>
        </p:txBody>
      </p:sp>
    </p:spTree>
    <p:extLst>
      <p:ext uri="{BB962C8B-B14F-4D97-AF65-F5344CB8AC3E}">
        <p14:creationId xmlns:p14="http://schemas.microsoft.com/office/powerpoint/2010/main" val="3964483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559237"/>
            <a:ext cx="8001000" cy="461665"/>
          </a:xfrm>
          <a:prstGeom prst="rect">
            <a:avLst/>
          </a:prstGeom>
        </p:spPr>
        <p:txBody>
          <a:bodyPr wrap="square">
            <a:spAutoFit/>
          </a:bodyPr>
          <a:lstStyle/>
          <a:p>
            <a:pPr lvl="0" algn="just"/>
            <a:r>
              <a:rPr lang="en-US" sz="2400" b="1" smtClean="0">
                <a:solidFill>
                  <a:srgbClr val="C00000"/>
                </a:solidFill>
                <a:latin typeface="Arial" pitchFamily="34" charset="0"/>
                <a:cs typeface="Arial" pitchFamily="34" charset="0"/>
              </a:rPr>
              <a:t>5. </a:t>
            </a:r>
            <a:r>
              <a:rPr lang="en-US" sz="2400" b="1">
                <a:solidFill>
                  <a:srgbClr val="C00000"/>
                </a:solidFill>
                <a:latin typeface="Arial" pitchFamily="34" charset="0"/>
                <a:cs typeface="Arial" pitchFamily="34" charset="0"/>
              </a:rPr>
              <a:t>Tăng cường đầu tư phát triển cơ sở vật chất:</a:t>
            </a:r>
            <a:endParaRPr lang="en-US" sz="2400">
              <a:solidFill>
                <a:srgbClr val="C00000"/>
              </a:solidFill>
              <a:latin typeface="Arial" pitchFamily="34" charset="0"/>
              <a:cs typeface="Arial" pitchFamily="34" charset="0"/>
            </a:endParaRPr>
          </a:p>
        </p:txBody>
      </p:sp>
      <p:sp>
        <p:nvSpPr>
          <p:cNvPr id="3" name="Rectangle 2"/>
          <p:cNvSpPr/>
          <p:nvPr/>
        </p:nvSpPr>
        <p:spPr>
          <a:xfrm>
            <a:off x="1066800" y="1473637"/>
            <a:ext cx="8001000" cy="3631763"/>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Tăng cường cơ sở vật chất, hiện đại hóa các phòng học thực hành và lý thuyết để đáp ứng quy mô đào tạo.</a:t>
            </a:r>
          </a:p>
          <a:p>
            <a:pPr marL="342900" indent="-342900" algn="just">
              <a:spcBef>
                <a:spcPts val="1200"/>
              </a:spcBef>
              <a:buFont typeface="Wingdings" pitchFamily="2" charset="2"/>
              <a:buChar char="§"/>
            </a:pPr>
            <a:r>
              <a:rPr lang="en-US" sz="2000">
                <a:latin typeface="Arial" pitchFamily="34" charset="0"/>
                <a:cs typeface="Arial" pitchFamily="34" charset="0"/>
              </a:rPr>
              <a:t>Tiếp tục đầu tư </a:t>
            </a:r>
            <a:r>
              <a:rPr lang="vi-VN" sz="2000">
                <a:latin typeface="Arial" pitchFamily="34" charset="0"/>
                <a:cs typeface="Arial" pitchFamily="34" charset="0"/>
              </a:rPr>
              <a:t>các điều kiện </a:t>
            </a:r>
            <a:r>
              <a:rPr lang="en-US" sz="2000">
                <a:latin typeface="Arial" pitchFamily="34" charset="0"/>
                <a:cs typeface="Arial" pitchFamily="34" charset="0"/>
              </a:rPr>
              <a:t>(phương tiện, thiết bị dạy học, …) </a:t>
            </a:r>
            <a:r>
              <a:rPr lang="vi-VN" sz="2000">
                <a:latin typeface="Arial" pitchFamily="34" charset="0"/>
                <a:cs typeface="Arial" pitchFamily="34" charset="0"/>
              </a:rPr>
              <a:t>nâng cao chất lượng, hiệu quả đào tạo</a:t>
            </a:r>
            <a:r>
              <a:rPr lang="en-US" sz="2000">
                <a:latin typeface="Arial" pitchFamily="34" charset="0"/>
                <a:cs typeface="Arial" pitchFamily="34" charset="0"/>
              </a:rPr>
              <a:t> của các khoa </a:t>
            </a:r>
            <a:r>
              <a:rPr lang="en-US" sz="2000" i="1">
                <a:latin typeface="Arial" pitchFamily="34" charset="0"/>
                <a:cs typeface="Arial" pitchFamily="34" charset="0"/>
              </a:rPr>
              <a:t>(Chi tiết xem Phụ lục 8).</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en-US" sz="2000">
                <a:latin typeface="Arial" pitchFamily="34" charset="0"/>
                <a:cs typeface="Arial" pitchFamily="34" charset="0"/>
              </a:rPr>
              <a:t>Lập dự án vay vốn ưu đãi, tranh thủ tối đa sự hỗ trợ tài chính của các chương trình, các tổ chức trong và ngoài nước; </a:t>
            </a:r>
            <a:r>
              <a:rPr lang="pt-BR" sz="2000">
                <a:latin typeface="Arial" pitchFamily="34" charset="0"/>
                <a:cs typeface="Arial" pitchFamily="34" charset="0"/>
              </a:rPr>
              <a:t>Tăng cường hợp tác thu hút các nguồn lực đầu tư từ các đơn vị ngoài.</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en-US" sz="2000">
                <a:latin typeface="Arial" pitchFamily="34" charset="0"/>
                <a:cs typeface="Arial" pitchFamily="34" charset="0"/>
              </a:rPr>
              <a:t>Xây dựng chiến lược và lộ trình cụ thể trong việc xây dựng, phát triển nhà trường đến năm 2020.</a:t>
            </a:r>
          </a:p>
        </p:txBody>
      </p:sp>
    </p:spTree>
    <p:extLst>
      <p:ext uri="{BB962C8B-B14F-4D97-AF65-F5344CB8AC3E}">
        <p14:creationId xmlns:p14="http://schemas.microsoft.com/office/powerpoint/2010/main" val="217404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5981" y="2292965"/>
            <a:ext cx="8102600" cy="2431435"/>
          </a:xfrm>
          <a:prstGeom prst="rect">
            <a:avLst/>
          </a:prstGeom>
        </p:spPr>
        <p:txBody>
          <a:bodyPr wrap="square">
            <a:spAutoFit/>
          </a:bodyPr>
          <a:lstStyle/>
          <a:p>
            <a:r>
              <a:rPr lang="en-US" sz="3600" b="1" u="sng">
                <a:solidFill>
                  <a:srgbClr val="002060"/>
                </a:solidFill>
                <a:effectLst>
                  <a:outerShdw blurRad="38100" dist="38100" dir="2700000" algn="tl">
                    <a:srgbClr val="000000">
                      <a:alpha val="43137"/>
                    </a:srgbClr>
                  </a:outerShdw>
                </a:effectLst>
                <a:latin typeface="Arial" pitchFamily="34" charset="0"/>
                <a:cs typeface="Arial" pitchFamily="34" charset="0"/>
              </a:rPr>
              <a:t>PHẦN </a:t>
            </a:r>
            <a:r>
              <a:rPr lang="en-US" sz="3600" b="1" u="sng" smtClean="0">
                <a:solidFill>
                  <a:srgbClr val="002060"/>
                </a:solidFill>
                <a:effectLst>
                  <a:outerShdw blurRad="38100" dist="38100" dir="2700000" algn="tl">
                    <a:srgbClr val="000000">
                      <a:alpha val="43137"/>
                    </a:srgbClr>
                  </a:outerShdw>
                </a:effectLst>
                <a:latin typeface="Arial" pitchFamily="34" charset="0"/>
                <a:cs typeface="Arial" pitchFamily="34" charset="0"/>
              </a:rPr>
              <a:t>B</a:t>
            </a:r>
          </a:p>
          <a:p>
            <a:pPr algn="ctr"/>
            <a:endParaRPr lang="en-US" sz="3600" b="1">
              <a:solidFill>
                <a:srgbClr val="002060"/>
              </a:solidFill>
              <a:effectLst>
                <a:outerShdw blurRad="38100" dist="38100" dir="2700000" algn="tl">
                  <a:srgbClr val="000000">
                    <a:alpha val="43137"/>
                  </a:srgbClr>
                </a:outerShdw>
              </a:effectLst>
              <a:latin typeface="Arial" pitchFamily="34" charset="0"/>
              <a:cs typeface="Arial" pitchFamily="34" charset="0"/>
            </a:endParaRPr>
          </a:p>
          <a:p>
            <a:pPr algn="ctr"/>
            <a:r>
              <a:rPr lang="en-US" sz="4000" b="1">
                <a:solidFill>
                  <a:srgbClr val="FF0000"/>
                </a:solidFill>
                <a:latin typeface="Arial" pitchFamily="34" charset="0"/>
                <a:cs typeface="Arial" pitchFamily="34" charset="0"/>
              </a:rPr>
              <a:t>PHƯƠNG HƯỚNG NHIỆM VỤ NĂM HỌC 2018-2019</a:t>
            </a:r>
            <a:endParaRPr lang="en-US" sz="4000" b="1">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600" y="387965"/>
            <a:ext cx="4495800" cy="1676552"/>
          </a:xfrm>
          <a:prstGeom prst="rect">
            <a:avLst/>
          </a:prstGeom>
        </p:spPr>
      </p:pic>
    </p:spTree>
    <p:extLst>
      <p:ext uri="{BB962C8B-B14F-4D97-AF65-F5344CB8AC3E}">
        <p14:creationId xmlns:p14="http://schemas.microsoft.com/office/powerpoint/2010/main" val="353676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3226" y="634173"/>
            <a:ext cx="4742004" cy="461665"/>
          </a:xfrm>
          <a:prstGeom prst="rect">
            <a:avLst/>
          </a:prstGeom>
        </p:spPr>
        <p:txBody>
          <a:bodyPr wrap="none">
            <a:spAutoFit/>
          </a:bodyPr>
          <a:lstStyle/>
          <a:p>
            <a:pPr lvl="0"/>
            <a:r>
              <a:rPr lang="en-US" sz="2400" b="1" smtClean="0">
                <a:solidFill>
                  <a:srgbClr val="C00000"/>
                </a:solidFill>
                <a:latin typeface="Arial" pitchFamily="34" charset="0"/>
                <a:cs typeface="Arial" pitchFamily="34" charset="0"/>
              </a:rPr>
              <a:t>1. Công </a:t>
            </a:r>
            <a:r>
              <a:rPr lang="en-US" sz="2400" b="1">
                <a:solidFill>
                  <a:srgbClr val="C00000"/>
                </a:solidFill>
                <a:latin typeface="Arial" pitchFamily="34" charset="0"/>
                <a:cs typeface="Arial" pitchFamily="34" charset="0"/>
              </a:rPr>
              <a:t>tác chính trị tư tưởng: </a:t>
            </a:r>
            <a:endParaRPr lang="en-US" sz="2400">
              <a:solidFill>
                <a:srgbClr val="C00000"/>
              </a:solidFill>
              <a:latin typeface="Arial" pitchFamily="34" charset="0"/>
              <a:cs typeface="Arial" pitchFamily="34" charset="0"/>
            </a:endParaRPr>
          </a:p>
        </p:txBody>
      </p:sp>
      <p:sp>
        <p:nvSpPr>
          <p:cNvPr id="5" name="Rectangle 4"/>
          <p:cNvSpPr/>
          <p:nvPr/>
        </p:nvSpPr>
        <p:spPr>
          <a:xfrm>
            <a:off x="1143000" y="1624548"/>
            <a:ext cx="7848600" cy="3785652"/>
          </a:xfrm>
          <a:prstGeom prst="rect">
            <a:avLst/>
          </a:prstGeom>
        </p:spPr>
        <p:txBody>
          <a:bodyPr wrap="square">
            <a:spAutoFit/>
          </a:bodyPr>
          <a:lstStyle/>
          <a:p>
            <a:pPr marL="342900" lvl="0" indent="-342900" algn="just">
              <a:spcBef>
                <a:spcPts val="1200"/>
              </a:spcBef>
              <a:buFont typeface="Wingdings" pitchFamily="2" charset="2"/>
              <a:buChar char="§"/>
            </a:pPr>
            <a:r>
              <a:rPr lang="en-US" sz="2000" dirty="0" err="1">
                <a:latin typeface="Arial" pitchFamily="34" charset="0"/>
                <a:cs typeface="Arial" pitchFamily="34" charset="0"/>
              </a:rPr>
              <a:t>Tổ</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tốt</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hoạt</a:t>
            </a:r>
            <a:r>
              <a:rPr lang="en-US" sz="2000" dirty="0">
                <a:latin typeface="Arial" pitchFamily="34" charset="0"/>
                <a:cs typeface="Arial" pitchFamily="34" charset="0"/>
              </a:rPr>
              <a:t> </a:t>
            </a:r>
            <a:r>
              <a:rPr lang="en-US" sz="2000" dirty="0" err="1">
                <a:latin typeface="Arial" pitchFamily="34" charset="0"/>
                <a:cs typeface="Arial" pitchFamily="34" charset="0"/>
              </a:rPr>
              <a:t>động</a:t>
            </a:r>
            <a:r>
              <a:rPr lang="en-US" sz="2000" dirty="0">
                <a:latin typeface="Arial" pitchFamily="34" charset="0"/>
                <a:cs typeface="Arial" pitchFamily="34" charset="0"/>
              </a:rPr>
              <a:t> </a:t>
            </a:r>
            <a:r>
              <a:rPr lang="en-US" sz="2000" dirty="0" err="1">
                <a:latin typeface="Arial" pitchFamily="34" charset="0"/>
                <a:cs typeface="Arial" pitchFamily="34" charset="0"/>
              </a:rPr>
              <a:t>tuyên</a:t>
            </a:r>
            <a:r>
              <a:rPr lang="en-US" sz="2000" dirty="0">
                <a:latin typeface="Arial" pitchFamily="34" charset="0"/>
                <a:cs typeface="Arial" pitchFamily="34" charset="0"/>
              </a:rPr>
              <a:t> </a:t>
            </a:r>
            <a:r>
              <a:rPr lang="en-US" sz="2000" dirty="0" err="1">
                <a:latin typeface="Arial" pitchFamily="34" charset="0"/>
                <a:cs typeface="Arial" pitchFamily="34" charset="0"/>
              </a:rPr>
              <a:t>truyền</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 </a:t>
            </a:r>
            <a:r>
              <a:rPr lang="en-US" sz="2000" dirty="0" err="1">
                <a:latin typeface="Arial" pitchFamily="34" charset="0"/>
                <a:cs typeface="Arial" pitchFamily="34" charset="0"/>
              </a:rPr>
              <a:t>dục</a:t>
            </a:r>
            <a:r>
              <a:rPr lang="en-US" sz="2000" dirty="0">
                <a:latin typeface="Arial" pitchFamily="34" charset="0"/>
                <a:cs typeface="Arial" pitchFamily="34" charset="0"/>
              </a:rPr>
              <a:t> </a:t>
            </a:r>
            <a:r>
              <a:rPr lang="en-US" sz="2000" dirty="0" err="1">
                <a:latin typeface="Arial" pitchFamily="34" charset="0"/>
                <a:cs typeface="Arial" pitchFamily="34" charset="0"/>
              </a:rPr>
              <a:t>sâu</a:t>
            </a:r>
            <a:r>
              <a:rPr lang="en-US" sz="2000" dirty="0">
                <a:latin typeface="Arial" pitchFamily="34" charset="0"/>
                <a:cs typeface="Arial" pitchFamily="34" charset="0"/>
              </a:rPr>
              <a:t> </a:t>
            </a:r>
            <a:r>
              <a:rPr lang="en-US" sz="2000" dirty="0" err="1">
                <a:latin typeface="Arial" pitchFamily="34" charset="0"/>
                <a:cs typeface="Arial" pitchFamily="34" charset="0"/>
              </a:rPr>
              <a:t>rộng</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Đảng</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cán</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đảng</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nhân</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a:t>
            </a:r>
            <a:r>
              <a:rPr lang="en-US" sz="2000" dirty="0" err="1">
                <a:latin typeface="Arial" pitchFamily="34" charset="0"/>
                <a:cs typeface="Arial" pitchFamily="34" charset="0"/>
              </a:rPr>
              <a:t>sinh</a:t>
            </a:r>
            <a:r>
              <a:rPr lang="en-US" sz="2000" dirty="0">
                <a:latin typeface="Arial" pitchFamily="34" charset="0"/>
                <a:cs typeface="Arial" pitchFamily="34" charset="0"/>
              </a:rPr>
              <a:t>, </a:t>
            </a:r>
            <a:r>
              <a:rPr lang="en-US" sz="2000" dirty="0" err="1">
                <a:latin typeface="Arial" pitchFamily="34" charset="0"/>
                <a:cs typeface="Arial" pitchFamily="34" charset="0"/>
              </a:rPr>
              <a:t>sinh</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a:t>
            </a:r>
          </a:p>
          <a:p>
            <a:pPr marL="342900" lvl="0" indent="-342900" algn="just">
              <a:spcBef>
                <a:spcPts val="1200"/>
              </a:spcBef>
              <a:buFont typeface="Wingdings" pitchFamily="2" charset="2"/>
              <a:buChar char="§"/>
            </a:pPr>
            <a:r>
              <a:rPr lang="en-US" sz="2000" dirty="0" err="1">
                <a:latin typeface="Arial" pitchFamily="34" charset="0"/>
                <a:cs typeface="Arial" pitchFamily="34" charset="0"/>
              </a:rPr>
              <a:t>Tăng</a:t>
            </a:r>
            <a:r>
              <a:rPr lang="en-US" sz="2000" dirty="0">
                <a:latin typeface="Arial" pitchFamily="34" charset="0"/>
                <a:cs typeface="Arial" pitchFamily="34" charset="0"/>
              </a:rPr>
              <a:t> </a:t>
            </a:r>
            <a:r>
              <a:rPr lang="en-US" sz="2000" dirty="0" err="1">
                <a:latin typeface="Arial" pitchFamily="34" charset="0"/>
                <a:cs typeface="Arial" pitchFamily="34" charset="0"/>
              </a:rPr>
              <a:t>cường</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tin,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hướng</a:t>
            </a:r>
            <a:r>
              <a:rPr lang="en-US" sz="2000" dirty="0">
                <a:latin typeface="Arial" pitchFamily="34" charset="0"/>
                <a:cs typeface="Arial" pitchFamily="34" charset="0"/>
              </a:rPr>
              <a:t> </a:t>
            </a:r>
            <a:r>
              <a:rPr lang="en-US" sz="2000" dirty="0" err="1">
                <a:latin typeface="Arial" pitchFamily="34" charset="0"/>
                <a:cs typeface="Arial" pitchFamily="34" charset="0"/>
              </a:rPr>
              <a:t>tư</a:t>
            </a:r>
            <a:r>
              <a:rPr lang="en-US" sz="2000" dirty="0">
                <a:latin typeface="Arial" pitchFamily="34" charset="0"/>
                <a:cs typeface="Arial" pitchFamily="34" charset="0"/>
              </a:rPr>
              <a:t> </a:t>
            </a:r>
            <a:r>
              <a:rPr lang="en-US" sz="2000" dirty="0" err="1">
                <a:latin typeface="Arial" pitchFamily="34" charset="0"/>
                <a:cs typeface="Arial" pitchFamily="34" charset="0"/>
              </a:rPr>
              <a:t>tưởng</a:t>
            </a:r>
            <a:r>
              <a:rPr lang="en-US" sz="2000" dirty="0">
                <a:latin typeface="Arial" pitchFamily="34" charset="0"/>
                <a:cs typeface="Arial" pitchFamily="34" charset="0"/>
              </a:rPr>
              <a:t> </a:t>
            </a:r>
            <a:r>
              <a:rPr lang="en-US" sz="2000" dirty="0" err="1">
                <a:latin typeface="Arial" pitchFamily="34" charset="0"/>
                <a:cs typeface="Arial" pitchFamily="34" charset="0"/>
              </a:rPr>
              <a:t>chính</a:t>
            </a:r>
            <a:r>
              <a:rPr lang="en-US" sz="2000" dirty="0">
                <a:latin typeface="Arial" pitchFamily="34" charset="0"/>
                <a:cs typeface="Arial" pitchFamily="34" charset="0"/>
              </a:rPr>
              <a:t> </a:t>
            </a:r>
            <a:r>
              <a:rPr lang="en-US" sz="2000" dirty="0" err="1">
                <a:latin typeface="Arial" pitchFamily="34" charset="0"/>
                <a:cs typeface="Arial" pitchFamily="34" charset="0"/>
              </a:rPr>
              <a:t>trị</a:t>
            </a:r>
            <a:r>
              <a:rPr lang="en-US" sz="2000" dirty="0">
                <a:latin typeface="Arial" pitchFamily="34" charset="0"/>
                <a:cs typeface="Arial" pitchFamily="34" charset="0"/>
              </a:rPr>
              <a:t>. </a:t>
            </a:r>
            <a:r>
              <a:rPr lang="en-US" sz="2000" dirty="0" err="1">
                <a:latin typeface="Arial" pitchFamily="34" charset="0"/>
                <a:cs typeface="Arial" pitchFamily="34" charset="0"/>
              </a:rPr>
              <a:t>Thường</a:t>
            </a:r>
            <a:r>
              <a:rPr lang="en-US" sz="2000" dirty="0">
                <a:latin typeface="Arial" pitchFamily="34" charset="0"/>
                <a:cs typeface="Arial" pitchFamily="34" charset="0"/>
              </a:rPr>
              <a:t> </a:t>
            </a:r>
            <a:r>
              <a:rPr lang="en-US" sz="2000" dirty="0" err="1">
                <a:latin typeface="Arial" pitchFamily="34" charset="0"/>
                <a:cs typeface="Arial" pitchFamily="34" charset="0"/>
              </a:rPr>
              <a:t>xuyên</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tin </a:t>
            </a:r>
            <a:r>
              <a:rPr lang="en-US" sz="2000" dirty="0" err="1">
                <a:latin typeface="Arial" pitchFamily="34" charset="0"/>
                <a:cs typeface="Arial" pitchFamily="34" charset="0"/>
              </a:rPr>
              <a:t>tình</a:t>
            </a:r>
            <a:r>
              <a:rPr lang="en-US" sz="2000" dirty="0">
                <a:latin typeface="Arial" pitchFamily="34" charset="0"/>
                <a:cs typeface="Arial" pitchFamily="34" charset="0"/>
              </a:rPr>
              <a:t> </a:t>
            </a:r>
            <a:r>
              <a:rPr lang="en-US" sz="2000" dirty="0" err="1">
                <a:latin typeface="Arial" pitchFamily="34" charset="0"/>
                <a:cs typeface="Arial" pitchFamily="34" charset="0"/>
              </a:rPr>
              <a:t>hình</a:t>
            </a:r>
            <a:r>
              <a:rPr lang="en-US" sz="2000" dirty="0">
                <a:latin typeface="Arial" pitchFamily="34" charset="0"/>
                <a:cs typeface="Arial" pitchFamily="34" charset="0"/>
              </a:rPr>
              <a:t> </a:t>
            </a:r>
            <a:r>
              <a:rPr lang="en-US" sz="2000" dirty="0" err="1">
                <a:latin typeface="Arial" pitchFamily="34" charset="0"/>
                <a:cs typeface="Arial" pitchFamily="34" charset="0"/>
              </a:rPr>
              <a:t>thời</a:t>
            </a:r>
            <a:r>
              <a:rPr lang="en-US" sz="2000" dirty="0">
                <a:latin typeface="Arial" pitchFamily="34" charset="0"/>
                <a:cs typeface="Arial" pitchFamily="34" charset="0"/>
              </a:rPr>
              <a:t> </a:t>
            </a:r>
            <a:r>
              <a:rPr lang="en-US" sz="2000" dirty="0" err="1">
                <a:latin typeface="Arial" pitchFamily="34" charset="0"/>
                <a:cs typeface="Arial" pitchFamily="34" charset="0"/>
              </a:rPr>
              <a:t>sự</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nước</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quốc</a:t>
            </a:r>
            <a:r>
              <a:rPr lang="en-US" sz="2000" dirty="0">
                <a:latin typeface="Arial" pitchFamily="34" charset="0"/>
                <a:cs typeface="Arial" pitchFamily="34" charset="0"/>
              </a:rPr>
              <a:t> </a:t>
            </a:r>
            <a:r>
              <a:rPr lang="en-US" sz="2000" dirty="0" err="1">
                <a:latin typeface="Arial" pitchFamily="34" charset="0"/>
                <a:cs typeface="Arial" pitchFamily="34" charset="0"/>
              </a:rPr>
              <a:t>tế</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qua </a:t>
            </a:r>
            <a:r>
              <a:rPr lang="en-US" sz="2000" dirty="0" err="1">
                <a:latin typeface="Arial" pitchFamily="34" charset="0"/>
                <a:cs typeface="Arial" pitchFamily="34" charset="0"/>
              </a:rPr>
              <a:t>hệ</a:t>
            </a:r>
            <a:r>
              <a:rPr lang="en-US" sz="2000" dirty="0">
                <a:latin typeface="Arial" pitchFamily="34" charset="0"/>
                <a:cs typeface="Arial" pitchFamily="34" charset="0"/>
              </a:rPr>
              <a:t> </a:t>
            </a:r>
            <a:r>
              <a:rPr lang="en-US" sz="2000" dirty="0" err="1">
                <a:latin typeface="Arial" pitchFamily="34" charset="0"/>
                <a:cs typeface="Arial" pitchFamily="34" charset="0"/>
              </a:rPr>
              <a:t>thống</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tin </a:t>
            </a:r>
            <a:r>
              <a:rPr lang="en-US" sz="2000" dirty="0" err="1">
                <a:latin typeface="Arial" pitchFamily="34" charset="0"/>
                <a:cs typeface="Arial" pitchFamily="34" charset="0"/>
              </a:rPr>
              <a:t>truyền</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a:t>
            </a:r>
            <a:r>
              <a:rPr lang="en-US" sz="2000" dirty="0" err="1">
                <a:latin typeface="Arial" pitchFamily="34" charset="0"/>
                <a:cs typeface="Arial" pitchFamily="34" charset="0"/>
              </a:rPr>
              <a:t>điện</a:t>
            </a:r>
            <a:r>
              <a:rPr lang="en-US" sz="2000" dirty="0">
                <a:latin typeface="Arial" pitchFamily="34" charset="0"/>
                <a:cs typeface="Arial" pitchFamily="34" charset="0"/>
              </a:rPr>
              <a:t> </a:t>
            </a:r>
            <a:r>
              <a:rPr lang="en-US" sz="2000" dirty="0" err="1">
                <a:latin typeface="Arial" pitchFamily="34" charset="0"/>
                <a:cs typeface="Arial" pitchFamily="34" charset="0"/>
              </a:rPr>
              <a:t>tử</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a:t>
            </a:r>
          </a:p>
          <a:p>
            <a:pPr marL="342900" lvl="0" indent="-342900" algn="just">
              <a:spcBef>
                <a:spcPts val="1200"/>
              </a:spcBef>
              <a:buFont typeface="Wingdings" pitchFamily="2" charset="2"/>
              <a:buChar char="§"/>
            </a:pPr>
            <a:r>
              <a:rPr lang="en-US" sz="2000" dirty="0" err="1">
                <a:latin typeface="Arial" pitchFamily="34" charset="0"/>
                <a:cs typeface="Arial" pitchFamily="34" charset="0"/>
              </a:rPr>
              <a:t>Tiếp</a:t>
            </a:r>
            <a:r>
              <a:rPr lang="en-US" sz="2000" dirty="0">
                <a:latin typeface="Arial" pitchFamily="34" charset="0"/>
                <a:cs typeface="Arial" pitchFamily="34" charset="0"/>
              </a:rPr>
              <a:t> </a:t>
            </a:r>
            <a:r>
              <a:rPr lang="en-US" sz="2000" dirty="0" err="1">
                <a:latin typeface="Arial" pitchFamily="34" charset="0"/>
                <a:cs typeface="Arial" pitchFamily="34" charset="0"/>
              </a:rPr>
              <a:t>tục</a:t>
            </a:r>
            <a:r>
              <a:rPr lang="en-US" sz="2000" dirty="0">
                <a:latin typeface="Arial" pitchFamily="34" charset="0"/>
                <a:cs typeface="Arial" pitchFamily="34" charset="0"/>
              </a:rPr>
              <a:t> </a:t>
            </a:r>
            <a:r>
              <a:rPr lang="en-US" sz="2000" dirty="0" err="1">
                <a:latin typeface="Arial" pitchFamily="34" charset="0"/>
                <a:cs typeface="Arial" pitchFamily="34" charset="0"/>
              </a:rPr>
              <a:t>tổ</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a:t>
            </a:r>
            <a:r>
              <a:rPr lang="en-US" sz="2000" dirty="0" err="1">
                <a:latin typeface="Arial" pitchFamily="34" charset="0"/>
                <a:cs typeface="Arial" pitchFamily="34" charset="0"/>
              </a:rPr>
              <a:t>tập</a:t>
            </a:r>
            <a:r>
              <a:rPr lang="en-US" sz="2000" dirty="0">
                <a:latin typeface="Arial" pitchFamily="34" charset="0"/>
                <a:cs typeface="Arial" pitchFamily="34" charset="0"/>
              </a:rPr>
              <a:t>, </a:t>
            </a:r>
            <a:r>
              <a:rPr lang="en-US" sz="2000" dirty="0" err="1">
                <a:latin typeface="Arial" pitchFamily="34" charset="0"/>
                <a:cs typeface="Arial" pitchFamily="34" charset="0"/>
              </a:rPr>
              <a:t>quán</a:t>
            </a:r>
            <a:r>
              <a:rPr lang="en-US" sz="2000" dirty="0">
                <a:latin typeface="Arial" pitchFamily="34" charset="0"/>
                <a:cs typeface="Arial" pitchFamily="34" charset="0"/>
              </a:rPr>
              <a:t> </a:t>
            </a:r>
            <a:r>
              <a:rPr lang="en-US" sz="2000" dirty="0" err="1">
                <a:latin typeface="Arial" pitchFamily="34" charset="0"/>
                <a:cs typeface="Arial" pitchFamily="34" charset="0"/>
              </a:rPr>
              <a:t>triệt</a:t>
            </a:r>
            <a:r>
              <a:rPr lang="en-US" sz="2000" dirty="0">
                <a:latin typeface="Arial" pitchFamily="34" charset="0"/>
                <a:cs typeface="Arial" pitchFamily="34" charset="0"/>
              </a:rPr>
              <a:t>, </a:t>
            </a:r>
            <a:r>
              <a:rPr lang="en-US" sz="2000" dirty="0" err="1">
                <a:latin typeface="Arial" pitchFamily="34" charset="0"/>
                <a:cs typeface="Arial" pitchFamily="34" charset="0"/>
              </a:rPr>
              <a:t>triển</a:t>
            </a:r>
            <a:r>
              <a:rPr lang="en-US" sz="2000" dirty="0">
                <a:latin typeface="Arial" pitchFamily="34" charset="0"/>
                <a:cs typeface="Arial" pitchFamily="34" charset="0"/>
              </a:rPr>
              <a:t> </a:t>
            </a:r>
            <a:r>
              <a:rPr lang="en-US" sz="2000" dirty="0" err="1">
                <a:latin typeface="Arial" pitchFamily="34" charset="0"/>
                <a:cs typeface="Arial" pitchFamily="34" charset="0"/>
              </a:rPr>
              <a:t>khai</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Chỉ</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Nghị</a:t>
            </a:r>
            <a:r>
              <a:rPr lang="en-US" sz="2000" dirty="0">
                <a:latin typeface="Arial" pitchFamily="34" charset="0"/>
                <a:cs typeface="Arial" pitchFamily="34" charset="0"/>
              </a:rPr>
              <a:t> </a:t>
            </a:r>
            <a:r>
              <a:rPr lang="en-US" sz="2000" dirty="0" err="1">
                <a:latin typeface="Arial" pitchFamily="34" charset="0"/>
                <a:cs typeface="Arial" pitchFamily="34" charset="0"/>
              </a:rPr>
              <a:t>quyết</a:t>
            </a:r>
            <a:r>
              <a:rPr lang="en-US" sz="2000" dirty="0">
                <a:latin typeface="Arial" pitchFamily="34" charset="0"/>
                <a:cs typeface="Arial" pitchFamily="34" charset="0"/>
              </a:rPr>
              <a:t> </a:t>
            </a:r>
            <a:r>
              <a:rPr lang="en-US" sz="2000" dirty="0" err="1">
                <a:latin typeface="Arial" pitchFamily="34" charset="0"/>
                <a:cs typeface="Arial" pitchFamily="34" charset="0"/>
              </a:rPr>
              <a:t>Đại</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Đảng</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Sở</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 </a:t>
            </a:r>
            <a:r>
              <a:rPr lang="en-US" sz="2000" dirty="0" err="1">
                <a:latin typeface="Arial" pitchFamily="34" charset="0"/>
                <a:cs typeface="Arial" pitchFamily="34" charset="0"/>
              </a:rPr>
              <a:t>dục</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phố</a:t>
            </a:r>
            <a:r>
              <a:rPr lang="en-US" sz="2000" dirty="0">
                <a:latin typeface="Arial" pitchFamily="34" charset="0"/>
                <a:cs typeface="Arial" pitchFamily="34" charset="0"/>
              </a:rPr>
              <a:t> </a:t>
            </a:r>
            <a:r>
              <a:rPr lang="en-US" sz="2000" dirty="0" err="1">
                <a:latin typeface="Arial" pitchFamily="34" charset="0"/>
                <a:cs typeface="Arial" pitchFamily="34" charset="0"/>
              </a:rPr>
              <a:t>Lần</a:t>
            </a:r>
            <a:r>
              <a:rPr lang="en-US" sz="2000" dirty="0">
                <a:latin typeface="Arial" pitchFamily="34" charset="0"/>
                <a:cs typeface="Arial" pitchFamily="34" charset="0"/>
              </a:rPr>
              <a:t> </a:t>
            </a:r>
            <a:r>
              <a:rPr lang="en-US" sz="2000" dirty="0" err="1">
                <a:latin typeface="Arial" pitchFamily="34" charset="0"/>
                <a:cs typeface="Arial" pitchFamily="34" charset="0"/>
              </a:rPr>
              <a:t>thứ</a:t>
            </a:r>
            <a:r>
              <a:rPr lang="en-US" sz="2000" dirty="0">
                <a:latin typeface="Arial" pitchFamily="34" charset="0"/>
                <a:cs typeface="Arial" pitchFamily="34" charset="0"/>
              </a:rPr>
              <a:t> VI, </a:t>
            </a:r>
            <a:r>
              <a:rPr lang="en-US" sz="2000" dirty="0" err="1">
                <a:latin typeface="Arial" pitchFamily="34" charset="0"/>
                <a:cs typeface="Arial" pitchFamily="34" charset="0"/>
              </a:rPr>
              <a:t>Đại</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Đại</a:t>
            </a:r>
            <a:r>
              <a:rPr lang="en-US" sz="2000" dirty="0">
                <a:latin typeface="Arial" pitchFamily="34" charset="0"/>
                <a:cs typeface="Arial" pitchFamily="34" charset="0"/>
              </a:rPr>
              <a:t> </a:t>
            </a:r>
            <a:r>
              <a:rPr lang="en-US" sz="2000" dirty="0" err="1">
                <a:latin typeface="Arial" pitchFamily="34" charset="0"/>
                <a:cs typeface="Arial" pitchFamily="34" charset="0"/>
              </a:rPr>
              <a:t>biểu</a:t>
            </a:r>
            <a:r>
              <a:rPr lang="en-US" sz="2000" dirty="0">
                <a:latin typeface="Arial" pitchFamily="34" charset="0"/>
                <a:cs typeface="Arial" pitchFamily="34" charset="0"/>
              </a:rPr>
              <a:t> </a:t>
            </a:r>
            <a:r>
              <a:rPr lang="en-US" sz="2000" dirty="0" err="1">
                <a:latin typeface="Arial" pitchFamily="34" charset="0"/>
                <a:cs typeface="Arial" pitchFamily="34" charset="0"/>
              </a:rPr>
              <a:t>Đảng</a:t>
            </a:r>
            <a:r>
              <a:rPr lang="en-US" sz="2000" dirty="0">
                <a:latin typeface="Arial" pitchFamily="34" charset="0"/>
                <a:cs typeface="Arial" pitchFamily="34" charset="0"/>
              </a:rPr>
              <a:t> </a:t>
            </a:r>
            <a:r>
              <a:rPr lang="en-US" sz="2000" dirty="0" err="1">
                <a:latin typeface="Arial" pitchFamily="34" charset="0"/>
                <a:cs typeface="Arial" pitchFamily="34" charset="0"/>
              </a:rPr>
              <a:t>bộ</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phố</a:t>
            </a:r>
            <a:r>
              <a:rPr lang="en-US" sz="2000" dirty="0">
                <a:latin typeface="Arial" pitchFamily="34" charset="0"/>
                <a:cs typeface="Arial" pitchFamily="34" charset="0"/>
              </a:rPr>
              <a:t> </a:t>
            </a:r>
            <a:r>
              <a:rPr lang="en-US" sz="2000" dirty="0" err="1">
                <a:latin typeface="Arial" pitchFamily="34" charset="0"/>
                <a:cs typeface="Arial" pitchFamily="34" charset="0"/>
              </a:rPr>
              <a:t>lần</a:t>
            </a:r>
            <a:r>
              <a:rPr lang="en-US" sz="2000" dirty="0">
                <a:latin typeface="Arial" pitchFamily="34" charset="0"/>
                <a:cs typeface="Arial" pitchFamily="34" charset="0"/>
              </a:rPr>
              <a:t> </a:t>
            </a:r>
            <a:r>
              <a:rPr lang="en-US" sz="2000" dirty="0" err="1">
                <a:latin typeface="Arial" pitchFamily="34" charset="0"/>
                <a:cs typeface="Arial" pitchFamily="34" charset="0"/>
              </a:rPr>
              <a:t>thứ</a:t>
            </a:r>
            <a:r>
              <a:rPr lang="en-US" sz="2000" dirty="0">
                <a:latin typeface="Arial" pitchFamily="34" charset="0"/>
                <a:cs typeface="Arial" pitchFamily="34" charset="0"/>
              </a:rPr>
              <a:t> X </a:t>
            </a:r>
            <a:r>
              <a:rPr lang="en-US" sz="2000" dirty="0" err="1">
                <a:latin typeface="Arial" pitchFamily="34" charset="0"/>
                <a:cs typeface="Arial" pitchFamily="34" charset="0"/>
              </a:rPr>
              <a:t>nhiệm</a:t>
            </a:r>
            <a:r>
              <a:rPr lang="en-US" sz="2000" dirty="0">
                <a:latin typeface="Arial" pitchFamily="34" charset="0"/>
                <a:cs typeface="Arial" pitchFamily="34" charset="0"/>
              </a:rPr>
              <a:t> </a:t>
            </a:r>
            <a:r>
              <a:rPr lang="en-US" sz="2000" dirty="0" err="1">
                <a:latin typeface="Arial" pitchFamily="34" charset="0"/>
                <a:cs typeface="Arial" pitchFamily="34" charset="0"/>
              </a:rPr>
              <a:t>kỳ</a:t>
            </a:r>
            <a:r>
              <a:rPr lang="en-US" sz="2000" dirty="0">
                <a:latin typeface="Arial" pitchFamily="34" charset="0"/>
                <a:cs typeface="Arial" pitchFamily="34" charset="0"/>
              </a:rPr>
              <a:t> 2015 – 2020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Đại</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Đảng</a:t>
            </a:r>
            <a:r>
              <a:rPr lang="en-US" sz="2000" dirty="0">
                <a:latin typeface="Arial" pitchFamily="34" charset="0"/>
                <a:cs typeface="Arial" pitchFamily="34" charset="0"/>
              </a:rPr>
              <a:t> </a:t>
            </a:r>
            <a:r>
              <a:rPr lang="en-US" sz="2000" dirty="0" err="1">
                <a:latin typeface="Arial" pitchFamily="34" charset="0"/>
                <a:cs typeface="Arial" pitchFamily="34" charset="0"/>
              </a:rPr>
              <a:t>toàn</a:t>
            </a:r>
            <a:r>
              <a:rPr lang="en-US" sz="2000" dirty="0">
                <a:latin typeface="Arial" pitchFamily="34" charset="0"/>
                <a:cs typeface="Arial" pitchFamily="34" charset="0"/>
              </a:rPr>
              <a:t> </a:t>
            </a:r>
            <a:r>
              <a:rPr lang="en-US" sz="2000" dirty="0" err="1">
                <a:latin typeface="Arial" pitchFamily="34" charset="0"/>
                <a:cs typeface="Arial" pitchFamily="34" charset="0"/>
              </a:rPr>
              <a:t>quốc</a:t>
            </a:r>
            <a:r>
              <a:rPr lang="en-US" sz="2000" dirty="0">
                <a:latin typeface="Arial" pitchFamily="34" charset="0"/>
                <a:cs typeface="Arial" pitchFamily="34" charset="0"/>
              </a:rPr>
              <a:t> </a:t>
            </a:r>
            <a:r>
              <a:rPr lang="en-US" sz="2000" dirty="0" err="1">
                <a:latin typeface="Arial" pitchFamily="34" charset="0"/>
                <a:cs typeface="Arial" pitchFamily="34" charset="0"/>
              </a:rPr>
              <a:t>Lần</a:t>
            </a:r>
            <a:r>
              <a:rPr lang="en-US" sz="2000" dirty="0">
                <a:latin typeface="Arial" pitchFamily="34" charset="0"/>
                <a:cs typeface="Arial" pitchFamily="34" charset="0"/>
              </a:rPr>
              <a:t> </a:t>
            </a:r>
            <a:r>
              <a:rPr lang="en-US" sz="2000" dirty="0" err="1">
                <a:latin typeface="Arial" pitchFamily="34" charset="0"/>
                <a:cs typeface="Arial" pitchFamily="34" charset="0"/>
              </a:rPr>
              <a:t>thứ</a:t>
            </a:r>
            <a:r>
              <a:rPr lang="en-US" sz="2000" dirty="0">
                <a:latin typeface="Arial" pitchFamily="34" charset="0"/>
                <a:cs typeface="Arial" pitchFamily="34" charset="0"/>
              </a:rPr>
              <a:t> XII </a:t>
            </a:r>
            <a:r>
              <a:rPr lang="en-US" sz="2000" dirty="0" err="1">
                <a:latin typeface="Arial" pitchFamily="34" charset="0"/>
                <a:cs typeface="Arial" pitchFamily="34" charset="0"/>
              </a:rPr>
              <a:t>nhiệm</a:t>
            </a:r>
            <a:r>
              <a:rPr lang="en-US" sz="2000" dirty="0">
                <a:latin typeface="Arial" pitchFamily="34" charset="0"/>
                <a:cs typeface="Arial" pitchFamily="34" charset="0"/>
              </a:rPr>
              <a:t> </a:t>
            </a:r>
            <a:r>
              <a:rPr lang="en-US" sz="2000" dirty="0" err="1">
                <a:latin typeface="Arial" pitchFamily="34" charset="0"/>
                <a:cs typeface="Arial" pitchFamily="34" charset="0"/>
              </a:rPr>
              <a:t>kỳ</a:t>
            </a:r>
            <a:r>
              <a:rPr lang="en-US" sz="2000" dirty="0">
                <a:latin typeface="Arial" pitchFamily="34" charset="0"/>
                <a:cs typeface="Arial" pitchFamily="34" charset="0"/>
              </a:rPr>
              <a:t> 2015 – 2020.</a:t>
            </a:r>
          </a:p>
        </p:txBody>
      </p:sp>
    </p:spTree>
    <p:extLst>
      <p:ext uri="{BB962C8B-B14F-4D97-AF65-F5344CB8AC3E}">
        <p14:creationId xmlns:p14="http://schemas.microsoft.com/office/powerpoint/2010/main" val="791012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3226" y="697455"/>
            <a:ext cx="4742004" cy="461665"/>
          </a:xfrm>
          <a:prstGeom prst="rect">
            <a:avLst/>
          </a:prstGeom>
        </p:spPr>
        <p:txBody>
          <a:bodyPr wrap="none">
            <a:spAutoFit/>
          </a:bodyPr>
          <a:lstStyle/>
          <a:p>
            <a:pPr lvl="0"/>
            <a:r>
              <a:rPr lang="en-US" sz="2400" b="1" smtClean="0">
                <a:solidFill>
                  <a:srgbClr val="C00000"/>
                </a:solidFill>
                <a:latin typeface="Arial" pitchFamily="34" charset="0"/>
                <a:cs typeface="Arial" pitchFamily="34" charset="0"/>
              </a:rPr>
              <a:t>1. Công </a:t>
            </a:r>
            <a:r>
              <a:rPr lang="en-US" sz="2400" b="1">
                <a:solidFill>
                  <a:srgbClr val="C00000"/>
                </a:solidFill>
                <a:latin typeface="Arial" pitchFamily="34" charset="0"/>
                <a:cs typeface="Arial" pitchFamily="34" charset="0"/>
              </a:rPr>
              <a:t>tác chính trị tư tưởng: </a:t>
            </a:r>
            <a:endParaRPr lang="en-US" sz="2400">
              <a:solidFill>
                <a:srgbClr val="C00000"/>
              </a:solidFill>
              <a:latin typeface="Arial" pitchFamily="34" charset="0"/>
              <a:cs typeface="Arial" pitchFamily="34" charset="0"/>
            </a:endParaRPr>
          </a:p>
        </p:txBody>
      </p:sp>
      <p:sp>
        <p:nvSpPr>
          <p:cNvPr id="2" name="Rectangle 1"/>
          <p:cNvSpPr/>
          <p:nvPr/>
        </p:nvSpPr>
        <p:spPr>
          <a:xfrm>
            <a:off x="1143000" y="1697772"/>
            <a:ext cx="7772400" cy="4093428"/>
          </a:xfrm>
          <a:prstGeom prst="rect">
            <a:avLst/>
          </a:prstGeom>
        </p:spPr>
        <p:txBody>
          <a:bodyPr wrap="square">
            <a:spAutoFit/>
          </a:bodyPr>
          <a:lstStyle/>
          <a:p>
            <a:pPr marL="285750" lvl="0" indent="-285750" algn="just">
              <a:spcBef>
                <a:spcPts val="1200"/>
              </a:spcBef>
              <a:buFont typeface="Wingdings" pitchFamily="2" charset="2"/>
              <a:buChar char="§"/>
            </a:pPr>
            <a:r>
              <a:rPr lang="en-US" sz="2000">
                <a:latin typeface="Arial" pitchFamily="34" charset="0"/>
                <a:cs typeface="Arial" pitchFamily="34" charset="0"/>
              </a:rPr>
              <a:t>Đa dạng hóa các hình thức tổ chức các ngày lễ lớn của đất nước gắn với việc thường xuyên tuyên truyền, cổ động các phong trào thi đua yêu nước, thi đua dạy tốt, học tốt và các cuộc vận động của Bộ; Ngành.</a:t>
            </a:r>
          </a:p>
          <a:p>
            <a:pPr marL="285750" lvl="0" indent="-285750" algn="just">
              <a:spcBef>
                <a:spcPts val="1200"/>
              </a:spcBef>
              <a:buFont typeface="Wingdings" pitchFamily="2" charset="2"/>
              <a:buChar char="§"/>
            </a:pPr>
            <a:r>
              <a:rPr lang="en-US" sz="2000">
                <a:latin typeface="Arial" pitchFamily="34" charset="0"/>
                <a:cs typeface="Arial" pitchFamily="34" charset="0"/>
              </a:rPr>
              <a:t>Đổi mới các hoạt động tuyên truyền, giáo dục với nhiều hình thức đa dạng, có trọng tâm gắn với việc tiếp tục đẩy mạnh học tập Chỉ thị 05 ngày 15/5/2016 học tập làm theo tấm gương đạo đức, phong cách Hồ Chí Minh theo chủ đề năm và các năm trước. </a:t>
            </a:r>
          </a:p>
          <a:p>
            <a:pPr marL="285750" lvl="0" indent="-285750" algn="just">
              <a:spcBef>
                <a:spcPts val="1200"/>
              </a:spcBef>
              <a:buFont typeface="Wingdings" pitchFamily="2" charset="2"/>
              <a:buChar char="§"/>
            </a:pPr>
            <a:r>
              <a:rPr lang="en-US" sz="2000">
                <a:latin typeface="Arial" pitchFamily="34" charset="0"/>
                <a:cs typeface="Arial" pitchFamily="34" charset="0"/>
              </a:rPr>
              <a:t>Các cấp ủy chi bộ trực thuộc tập trung nắm bắt tình hình tư tưởng, dư luận trong cán bộ đảng viên, nhân viên, người lao động và học sinh sinh viên.</a:t>
            </a:r>
          </a:p>
        </p:txBody>
      </p:sp>
    </p:spTree>
    <p:extLst>
      <p:ext uri="{BB962C8B-B14F-4D97-AF65-F5344CB8AC3E}">
        <p14:creationId xmlns:p14="http://schemas.microsoft.com/office/powerpoint/2010/main" val="3643015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228600"/>
            <a:ext cx="8153400" cy="1200329"/>
          </a:xfrm>
          <a:prstGeom prst="rect">
            <a:avLst/>
          </a:prstGeom>
        </p:spPr>
        <p:txBody>
          <a:bodyPr wrap="square">
            <a:spAutoFit/>
          </a:bodyPr>
          <a:lstStyle/>
          <a:p>
            <a:pPr>
              <a:lnSpc>
                <a:spcPct val="150000"/>
              </a:lnSpc>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lnSpc>
                <a:spcPct val="150000"/>
              </a:lnSpc>
            </a:pPr>
            <a:r>
              <a:rPr lang="en-US" sz="2400" b="1">
                <a:solidFill>
                  <a:srgbClr val="C00000"/>
                </a:solidFill>
                <a:latin typeface="Arial" pitchFamily="34" charset="0"/>
                <a:cs typeface="Arial" pitchFamily="34" charset="0"/>
              </a:rPr>
              <a:t>2.1. Công tác đào tạo</a:t>
            </a:r>
            <a:endParaRPr lang="en-US" sz="2400">
              <a:solidFill>
                <a:srgbClr val="C00000"/>
              </a:solidFill>
              <a:latin typeface="Arial" pitchFamily="34" charset="0"/>
              <a:cs typeface="Arial" pitchFamily="34" charset="0"/>
            </a:endParaRPr>
          </a:p>
        </p:txBody>
      </p:sp>
      <p:sp>
        <p:nvSpPr>
          <p:cNvPr id="5" name="Rectangle 4"/>
          <p:cNvSpPr/>
          <p:nvPr/>
        </p:nvSpPr>
        <p:spPr>
          <a:xfrm>
            <a:off x="995516" y="1534954"/>
            <a:ext cx="7996084" cy="5170646"/>
          </a:xfrm>
          <a:prstGeom prst="rect">
            <a:avLst/>
          </a:prstGeom>
        </p:spPr>
        <p:txBody>
          <a:bodyPr wrap="square">
            <a:spAutoFit/>
          </a:bodyPr>
          <a:lstStyle/>
          <a:p>
            <a:pPr marL="342900" lvl="0" indent="-342900" algn="just">
              <a:spcBef>
                <a:spcPts val="1200"/>
              </a:spcBef>
              <a:buFont typeface="Wingdings" pitchFamily="2" charset="2"/>
              <a:buChar char="§"/>
            </a:pPr>
            <a:r>
              <a:rPr lang="en-US" sz="2000" dirty="0" err="1">
                <a:latin typeface="Arial" pitchFamily="34" charset="0"/>
                <a:cs typeface="Arial" pitchFamily="34" charset="0"/>
              </a:rPr>
              <a:t>Đa</a:t>
            </a:r>
            <a:r>
              <a:rPr lang="en-US" sz="2000" dirty="0">
                <a:latin typeface="Arial" pitchFamily="34" charset="0"/>
                <a:cs typeface="Arial" pitchFamily="34" charset="0"/>
              </a:rPr>
              <a:t> </a:t>
            </a:r>
            <a:r>
              <a:rPr lang="en-US" sz="2000" dirty="0" err="1">
                <a:latin typeface="Arial" pitchFamily="34" charset="0"/>
                <a:cs typeface="Arial" pitchFamily="34" charset="0"/>
              </a:rPr>
              <a:t>dạng</a:t>
            </a:r>
            <a:r>
              <a:rPr lang="en-US" sz="2000" dirty="0">
                <a:latin typeface="Arial" pitchFamily="34" charset="0"/>
                <a:cs typeface="Arial" pitchFamily="34" charset="0"/>
              </a:rPr>
              <a:t> </a:t>
            </a:r>
            <a:r>
              <a:rPr lang="en-US" sz="2000" dirty="0" err="1">
                <a:latin typeface="Arial" pitchFamily="34" charset="0"/>
                <a:cs typeface="Arial" pitchFamily="34" charset="0"/>
              </a:rPr>
              <a:t>hoá</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ngành</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sự</a:t>
            </a:r>
            <a:r>
              <a:rPr lang="en-US" sz="2000" dirty="0">
                <a:latin typeface="Arial" pitchFamily="34" charset="0"/>
                <a:cs typeface="Arial" pitchFamily="34" charset="0"/>
              </a:rPr>
              <a:t> </a:t>
            </a:r>
            <a:r>
              <a:rPr lang="en-US" sz="2000" dirty="0" err="1">
                <a:latin typeface="Arial" pitchFamily="34" charset="0"/>
                <a:cs typeface="Arial" pitchFamily="34" charset="0"/>
              </a:rPr>
              <a:t>gắn</a:t>
            </a:r>
            <a:r>
              <a:rPr lang="en-US" sz="2000" dirty="0">
                <a:latin typeface="Arial" pitchFamily="34" charset="0"/>
                <a:cs typeface="Arial" pitchFamily="34" charset="0"/>
              </a:rPr>
              <a:t> </a:t>
            </a:r>
            <a:r>
              <a:rPr lang="en-US" sz="2000" dirty="0" err="1">
                <a:latin typeface="Arial" pitchFamily="34" charset="0"/>
                <a:cs typeface="Arial" pitchFamily="34" charset="0"/>
              </a:rPr>
              <a:t>kết</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thị</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 </a:t>
            </a:r>
            <a:r>
              <a:rPr lang="en-US" sz="2000" dirty="0" err="1">
                <a:latin typeface="Arial" pitchFamily="34" charset="0"/>
                <a:cs typeface="Arial" pitchFamily="34" charset="0"/>
              </a:rPr>
              <a:t>lao</a:t>
            </a:r>
            <a:r>
              <a:rPr lang="en-US" sz="2000" dirty="0">
                <a:latin typeface="Arial" pitchFamily="34" charset="0"/>
                <a:cs typeface="Arial" pitchFamily="34" charset="0"/>
              </a:rPr>
              <a:t> </a:t>
            </a:r>
            <a:r>
              <a:rPr lang="en-US" sz="2000" dirty="0" err="1">
                <a:latin typeface="Arial" pitchFamily="34" charset="0"/>
                <a:cs typeface="Arial" pitchFamily="34" charset="0"/>
              </a:rPr>
              <a:t>động</a:t>
            </a:r>
            <a:r>
              <a:rPr lang="en-US" sz="2000" dirty="0">
                <a:latin typeface="Arial" pitchFamily="34" charset="0"/>
                <a:cs typeface="Arial" pitchFamily="34" charset="0"/>
              </a:rPr>
              <a:t>, </a:t>
            </a:r>
            <a:r>
              <a:rPr lang="en-US" sz="2000" dirty="0" err="1">
                <a:latin typeface="Arial" pitchFamily="34" charset="0"/>
                <a:cs typeface="Arial" pitchFamily="34" charset="0"/>
              </a:rPr>
              <a:t>đáp</a:t>
            </a:r>
            <a:r>
              <a:rPr lang="en-US" sz="2000" dirty="0">
                <a:latin typeface="Arial" pitchFamily="34" charset="0"/>
                <a:cs typeface="Arial" pitchFamily="34" charset="0"/>
              </a:rPr>
              <a:t> </a:t>
            </a:r>
            <a:r>
              <a:rPr lang="en-US" sz="2000" dirty="0" err="1">
                <a:latin typeface="Arial" pitchFamily="34" charset="0"/>
                <a:cs typeface="Arial" pitchFamily="34" charset="0"/>
              </a:rPr>
              <a:t>ứng</a:t>
            </a:r>
            <a:r>
              <a:rPr lang="en-US" sz="2000" dirty="0">
                <a:latin typeface="Arial" pitchFamily="34" charset="0"/>
                <a:cs typeface="Arial" pitchFamily="34" charset="0"/>
              </a:rPr>
              <a:t> </a:t>
            </a:r>
            <a:r>
              <a:rPr lang="en-US" sz="2000" dirty="0" err="1">
                <a:latin typeface="Arial" pitchFamily="34" charset="0"/>
                <a:cs typeface="Arial" pitchFamily="34" charset="0"/>
              </a:rPr>
              <a:t>nhu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làm</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yêu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sử</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smtClean="0">
                <a:latin typeface="Arial" pitchFamily="34" charset="0"/>
                <a:cs typeface="Arial" pitchFamily="34" charset="0"/>
              </a:rPr>
              <a:t>Đầu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tư</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các</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ngành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nghề</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đào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tạo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trọng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điểm</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a:p>
            <a:pPr marL="342900" lvl="0" indent="-342900" algn="just">
              <a:spcBef>
                <a:spcPts val="1200"/>
              </a:spcBef>
              <a:buFont typeface="Wingdings" pitchFamily="2" charset="2"/>
              <a:buChar char="§"/>
            </a:pPr>
            <a:r>
              <a:rPr lang="en-US" sz="2000" dirty="0" err="1">
                <a:latin typeface="Arial" pitchFamily="34" charset="0"/>
                <a:cs typeface="Arial" pitchFamily="34" charset="0"/>
              </a:rPr>
              <a:t>Tập</a:t>
            </a:r>
            <a:r>
              <a:rPr lang="en-US" sz="2000" dirty="0">
                <a:latin typeface="Arial" pitchFamily="34" charset="0"/>
                <a:cs typeface="Arial" pitchFamily="34" charset="0"/>
              </a:rPr>
              <a:t> </a:t>
            </a:r>
            <a:r>
              <a:rPr lang="en-US" sz="2000" dirty="0" err="1">
                <a:latin typeface="Arial" pitchFamily="34" charset="0"/>
                <a:cs typeface="Arial" pitchFamily="34" charset="0"/>
              </a:rPr>
              <a:t>trung</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nguồn</a:t>
            </a:r>
            <a:r>
              <a:rPr lang="en-US" sz="2000" dirty="0">
                <a:latin typeface="Arial" pitchFamily="34" charset="0"/>
                <a:cs typeface="Arial" pitchFamily="34" charset="0"/>
              </a:rPr>
              <a:t> </a:t>
            </a:r>
            <a:r>
              <a:rPr lang="en-US" sz="2000" dirty="0" err="1">
                <a:latin typeface="Arial" pitchFamily="34" charset="0"/>
                <a:cs typeface="Arial" pitchFamily="34" charset="0"/>
              </a:rPr>
              <a:t>lực</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tuyển</a:t>
            </a:r>
            <a:r>
              <a:rPr lang="en-US" sz="2000" dirty="0">
                <a:latin typeface="Arial" pitchFamily="34" charset="0"/>
                <a:cs typeface="Arial" pitchFamily="34" charset="0"/>
              </a:rPr>
              <a:t> </a:t>
            </a:r>
            <a:r>
              <a:rPr lang="en-US" sz="2000" dirty="0" err="1">
                <a:latin typeface="Arial" pitchFamily="34" charset="0"/>
                <a:cs typeface="Arial" pitchFamily="34" charset="0"/>
              </a:rPr>
              <a:t>sinh</a:t>
            </a:r>
            <a:r>
              <a:rPr lang="en-US" sz="2000" dirty="0">
                <a:latin typeface="Arial" pitchFamily="34" charset="0"/>
                <a:cs typeface="Arial" pitchFamily="34" charset="0"/>
              </a:rPr>
              <a:t> </a:t>
            </a:r>
            <a:r>
              <a:rPr lang="en-US" sz="2000" dirty="0" err="1">
                <a:latin typeface="Arial" pitchFamily="34" charset="0"/>
                <a:cs typeface="Arial" pitchFamily="34" charset="0"/>
              </a:rPr>
              <a:t>năm</a:t>
            </a:r>
            <a:r>
              <a:rPr lang="en-US" sz="2000" dirty="0">
                <a:latin typeface="Arial" pitchFamily="34" charset="0"/>
                <a:cs typeface="Arial" pitchFamily="34" charset="0"/>
              </a:rPr>
              <a:t> 2018, </a:t>
            </a:r>
            <a:r>
              <a:rPr lang="en-US" sz="2000" dirty="0" err="1">
                <a:latin typeface="Arial" pitchFamily="34" charset="0"/>
                <a:cs typeface="Arial" pitchFamily="34" charset="0"/>
              </a:rPr>
              <a:t>lên</a:t>
            </a:r>
            <a:r>
              <a:rPr lang="en-US" sz="2000" dirty="0">
                <a:latin typeface="Arial" pitchFamily="34" charset="0"/>
                <a:cs typeface="Arial" pitchFamily="34" charset="0"/>
              </a:rPr>
              <a:t> </a:t>
            </a:r>
            <a:r>
              <a:rPr lang="en-US" sz="2000" dirty="0" err="1">
                <a:latin typeface="Arial" pitchFamily="34" charset="0"/>
                <a:cs typeface="Arial" pitchFamily="34" charset="0"/>
              </a:rPr>
              <a:t>kế</a:t>
            </a:r>
            <a:r>
              <a:rPr lang="en-US" sz="2000" dirty="0">
                <a:latin typeface="Arial" pitchFamily="34" charset="0"/>
                <a:cs typeface="Arial" pitchFamily="34" charset="0"/>
              </a:rPr>
              <a:t> </a:t>
            </a:r>
            <a:r>
              <a:rPr lang="en-US" sz="2000" dirty="0" err="1">
                <a:latin typeface="Arial" pitchFamily="34" charset="0"/>
                <a:cs typeface="Arial" pitchFamily="34" charset="0"/>
              </a:rPr>
              <a:t>hoạch</a:t>
            </a:r>
            <a:r>
              <a:rPr lang="en-US" sz="2000" dirty="0">
                <a:latin typeface="Arial" pitchFamily="34" charset="0"/>
                <a:cs typeface="Arial" pitchFamily="34" charset="0"/>
              </a:rPr>
              <a:t> </a:t>
            </a:r>
            <a:r>
              <a:rPr lang="en-US" sz="2000" dirty="0" err="1">
                <a:latin typeface="Arial" pitchFamily="34" charset="0"/>
                <a:cs typeface="Arial" pitchFamily="34" charset="0"/>
              </a:rPr>
              <a:t>cụ</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tư</a:t>
            </a:r>
            <a:r>
              <a:rPr lang="en-US" sz="2000" dirty="0">
                <a:latin typeface="Arial" pitchFamily="34" charset="0"/>
                <a:cs typeface="Arial" pitchFamily="34" charset="0"/>
              </a:rPr>
              <a:t> </a:t>
            </a:r>
            <a:r>
              <a:rPr lang="en-US" sz="2000" dirty="0" err="1">
                <a:latin typeface="Arial" pitchFamily="34" charset="0"/>
                <a:cs typeface="Arial" pitchFamily="34" charset="0"/>
              </a:rPr>
              <a:t>vấn</a:t>
            </a:r>
            <a:r>
              <a:rPr lang="en-US" sz="2000" dirty="0">
                <a:latin typeface="Arial" pitchFamily="34" charset="0"/>
                <a:cs typeface="Arial" pitchFamily="34" charset="0"/>
              </a:rPr>
              <a:t> </a:t>
            </a:r>
            <a:r>
              <a:rPr lang="en-US" sz="2000" dirty="0" err="1">
                <a:latin typeface="Arial" pitchFamily="34" charset="0"/>
                <a:cs typeface="Arial" pitchFamily="34" charset="0"/>
              </a:rPr>
              <a:t>tuyển</a:t>
            </a:r>
            <a:r>
              <a:rPr lang="en-US" sz="2000" dirty="0">
                <a:latin typeface="Arial" pitchFamily="34" charset="0"/>
                <a:cs typeface="Arial" pitchFamily="34" charset="0"/>
              </a:rPr>
              <a:t> </a:t>
            </a:r>
            <a:r>
              <a:rPr lang="en-US" sz="2000" dirty="0" err="1">
                <a:latin typeface="Arial" pitchFamily="34" charset="0"/>
                <a:cs typeface="Arial" pitchFamily="34" charset="0"/>
              </a:rPr>
              <a:t>sinh</a:t>
            </a:r>
            <a:r>
              <a:rPr lang="en-US" sz="2000" dirty="0">
                <a:latin typeface="Arial" pitchFamily="34" charset="0"/>
                <a:cs typeface="Arial" pitchFamily="34" charset="0"/>
              </a:rPr>
              <a:t>, </a:t>
            </a:r>
            <a:r>
              <a:rPr lang="en-US" sz="2000" dirty="0" err="1">
                <a:latin typeface="Arial" pitchFamily="34" charset="0"/>
                <a:cs typeface="Arial" pitchFamily="34" charset="0"/>
              </a:rPr>
              <a:t>quảng</a:t>
            </a:r>
            <a:r>
              <a:rPr lang="en-US" sz="2000" dirty="0">
                <a:latin typeface="Arial" pitchFamily="34" charset="0"/>
                <a:cs typeface="Arial" pitchFamily="34" charset="0"/>
              </a:rPr>
              <a:t> </a:t>
            </a:r>
            <a:r>
              <a:rPr lang="en-US" sz="2000" dirty="0" err="1">
                <a:latin typeface="Arial" pitchFamily="34" charset="0"/>
                <a:cs typeface="Arial" pitchFamily="34" charset="0"/>
              </a:rPr>
              <a:t>cáo</a:t>
            </a:r>
            <a:r>
              <a:rPr lang="en-US" sz="2000" dirty="0">
                <a:latin typeface="Arial" pitchFamily="34" charset="0"/>
                <a:cs typeface="Arial" pitchFamily="34" charset="0"/>
              </a:rPr>
              <a:t>, </a:t>
            </a:r>
            <a:r>
              <a:rPr lang="en-US" sz="2000" dirty="0" err="1">
                <a:latin typeface="Arial" pitchFamily="34" charset="0"/>
                <a:cs typeface="Arial" pitchFamily="34" charset="0"/>
              </a:rPr>
              <a:t>tuyên</a:t>
            </a:r>
            <a:r>
              <a:rPr lang="en-US" sz="2000" dirty="0">
                <a:latin typeface="Arial" pitchFamily="34" charset="0"/>
                <a:cs typeface="Arial" pitchFamily="34" charset="0"/>
              </a:rPr>
              <a:t> </a:t>
            </a:r>
            <a:r>
              <a:rPr lang="en-US" sz="2000" dirty="0" err="1">
                <a:latin typeface="Arial" pitchFamily="34" charset="0"/>
                <a:cs typeface="Arial" pitchFamily="34" charset="0"/>
              </a:rPr>
              <a:t>truyền</a:t>
            </a:r>
            <a:r>
              <a:rPr lang="en-US" sz="2000" dirty="0">
                <a:latin typeface="Arial" pitchFamily="34" charset="0"/>
                <a:cs typeface="Arial" pitchFamily="34" charset="0"/>
              </a:rPr>
              <a:t> </a:t>
            </a:r>
            <a:r>
              <a:rPr lang="en-US" sz="2000" dirty="0" err="1">
                <a:latin typeface="Arial" pitchFamily="34" charset="0"/>
                <a:cs typeface="Arial" pitchFamily="34" charset="0"/>
              </a:rPr>
              <a:t>thương</a:t>
            </a:r>
            <a:r>
              <a:rPr lang="en-US" sz="2000" dirty="0">
                <a:latin typeface="Arial" pitchFamily="34" charset="0"/>
                <a:cs typeface="Arial" pitchFamily="34" charset="0"/>
              </a:rPr>
              <a:t> </a:t>
            </a:r>
            <a:r>
              <a:rPr lang="en-US" sz="2000" dirty="0" err="1">
                <a:latin typeface="Arial" pitchFamily="34" charset="0"/>
                <a:cs typeface="Arial" pitchFamily="34" charset="0"/>
              </a:rPr>
              <a:t>hiệu</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Nhà</a:t>
            </a:r>
            <a:r>
              <a:rPr lang="en-US" sz="2000" dirty="0">
                <a:latin typeface="Arial" pitchFamily="34" charset="0"/>
                <a:cs typeface="Arial" pitchFamily="34" charset="0"/>
              </a:rPr>
              <a:t> </a:t>
            </a:r>
            <a:r>
              <a:rPr lang="en-US" sz="2000" dirty="0" err="1">
                <a:latin typeface="Arial" pitchFamily="34" charset="0"/>
                <a:cs typeface="Arial" pitchFamily="34" charset="0"/>
              </a:rPr>
              <a:t>trường</a:t>
            </a:r>
            <a:r>
              <a:rPr lang="en-US" sz="2000" dirty="0">
                <a:latin typeface="Arial" pitchFamily="34" charset="0"/>
                <a:cs typeface="Arial" pitchFamily="34" charset="0"/>
              </a:rPr>
              <a:t>;</a:t>
            </a:r>
          </a:p>
          <a:p>
            <a:pPr marL="342900" lvl="0" indent="-342900" algn="just">
              <a:spcBef>
                <a:spcPts val="1200"/>
              </a:spcBef>
              <a:buFont typeface="Wingdings" pitchFamily="2" charset="2"/>
              <a:buChar char="§"/>
            </a:pP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tốt</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hành</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hoàn</a:t>
            </a:r>
            <a:r>
              <a:rPr lang="en-US" sz="2000" dirty="0">
                <a:latin typeface="Arial" pitchFamily="34" charset="0"/>
                <a:cs typeface="Arial" pitchFamily="34" charset="0"/>
              </a:rPr>
              <a:t> </a:t>
            </a:r>
            <a:r>
              <a:rPr lang="en-US" sz="2000" dirty="0" err="1">
                <a:latin typeface="Arial" pitchFamily="34" charset="0"/>
                <a:cs typeface="Arial" pitchFamily="34" charset="0"/>
              </a:rPr>
              <a:t>thiện</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độ</a:t>
            </a:r>
            <a:r>
              <a:rPr lang="en-US" sz="2000" dirty="0">
                <a:latin typeface="Arial" pitchFamily="34" charset="0"/>
                <a:cs typeface="Arial" pitchFamily="34" charset="0"/>
              </a:rPr>
              <a:t> </a:t>
            </a:r>
            <a:r>
              <a:rPr lang="en-US" sz="2000" dirty="0" err="1">
                <a:latin typeface="Arial" pitchFamily="34" charset="0"/>
                <a:cs typeface="Arial" pitchFamily="34" charset="0"/>
              </a:rPr>
              <a:t>làm</a:t>
            </a:r>
            <a:r>
              <a:rPr lang="en-US" sz="2000" dirty="0">
                <a:latin typeface="Arial" pitchFamily="34" charset="0"/>
                <a:cs typeface="Arial" pitchFamily="34" charset="0"/>
              </a:rPr>
              <a:t> </a:t>
            </a:r>
            <a:r>
              <a:rPr lang="en-US" sz="2000" dirty="0" err="1">
                <a:latin typeface="Arial" pitchFamily="34" charset="0"/>
                <a:cs typeface="Arial" pitchFamily="34" charset="0"/>
              </a:rPr>
              <a:t>việc</a:t>
            </a:r>
            <a:r>
              <a:rPr lang="en-US" sz="2000" dirty="0">
                <a:latin typeface="Arial" pitchFamily="34" charset="0"/>
                <a:cs typeface="Arial" pitchFamily="34" charset="0"/>
              </a:rPr>
              <a:t> </a:t>
            </a:r>
            <a:r>
              <a:rPr lang="en-US" sz="2000" dirty="0" err="1">
                <a:latin typeface="Arial" pitchFamily="34" charset="0"/>
                <a:cs typeface="Arial" pitchFamily="34" charset="0"/>
              </a:rPr>
              <a:t>đối</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giảng</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p>
          <a:p>
            <a:pPr marL="342900" lvl="0" indent="-342900" algn="just">
              <a:spcBef>
                <a:spcPts val="1200"/>
              </a:spcBef>
              <a:buFont typeface="Wingdings" pitchFamily="2" charset="2"/>
              <a:buChar char="§"/>
            </a:pPr>
            <a:r>
              <a:rPr lang="en-US" sz="2000" dirty="0">
                <a:latin typeface="Arial" pitchFamily="34" charset="0"/>
                <a:cs typeface="Arial" pitchFamily="34" charset="0"/>
              </a:rPr>
              <a:t>X</a:t>
            </a:r>
            <a:r>
              <a:rPr lang="vi-VN" sz="2000" dirty="0">
                <a:latin typeface="Arial" pitchFamily="34" charset="0"/>
                <a:cs typeface="Arial" pitchFamily="34" charset="0"/>
              </a:rPr>
              <a:t>ây dựng, </a:t>
            </a:r>
            <a:r>
              <a:rPr lang="en-US" sz="2000" dirty="0" err="1">
                <a:latin typeface="Arial" pitchFamily="34" charset="0"/>
                <a:cs typeface="Arial" pitchFamily="34" charset="0"/>
              </a:rPr>
              <a:t>kiểm</a:t>
            </a:r>
            <a:r>
              <a:rPr lang="en-US" sz="2000" dirty="0">
                <a:latin typeface="Arial" pitchFamily="34" charset="0"/>
                <a:cs typeface="Arial" pitchFamily="34" charset="0"/>
              </a:rPr>
              <a:t> </a:t>
            </a:r>
            <a:r>
              <a:rPr lang="en-US" sz="2000" dirty="0" err="1">
                <a:latin typeface="Arial" pitchFamily="34" charset="0"/>
                <a:cs typeface="Arial" pitchFamily="34" charset="0"/>
              </a:rPr>
              <a:t>tra</a:t>
            </a:r>
            <a:r>
              <a:rPr lang="en-US" sz="2000" dirty="0">
                <a:latin typeface="Arial" pitchFamily="34" charset="0"/>
                <a:cs typeface="Arial" pitchFamily="34" charset="0"/>
              </a:rPr>
              <a:t>, </a:t>
            </a:r>
            <a:r>
              <a:rPr lang="vi-VN" sz="2000" dirty="0">
                <a:latin typeface="Arial" pitchFamily="34" charset="0"/>
                <a:cs typeface="Arial" pitchFamily="34" charset="0"/>
              </a:rPr>
              <a:t>giám sát kế hoạch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tiến</a:t>
            </a:r>
            <a:r>
              <a:rPr lang="en-US" sz="2000" dirty="0">
                <a:latin typeface="Arial" pitchFamily="34" charset="0"/>
                <a:cs typeface="Arial" pitchFamily="34" charset="0"/>
              </a:rPr>
              <a:t> </a:t>
            </a:r>
            <a:r>
              <a:rPr lang="en-US" sz="2000" dirty="0" err="1">
                <a:latin typeface="Arial" pitchFamily="34" charset="0"/>
                <a:cs typeface="Arial" pitchFamily="34" charset="0"/>
              </a:rPr>
              <a:t>độ</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a:t>
            </a:r>
          </a:p>
          <a:p>
            <a:pPr marL="342900" lvl="0" indent="-342900" algn="just">
              <a:spcBef>
                <a:spcPts val="1200"/>
              </a:spcBef>
              <a:buFont typeface="Wingdings" pitchFamily="2" charset="2"/>
              <a:buChar char="§"/>
            </a:pPr>
            <a:r>
              <a:rPr lang="en-US" sz="2000" dirty="0" err="1">
                <a:latin typeface="Arial" pitchFamily="34" charset="0"/>
                <a:cs typeface="Arial" pitchFamily="34" charset="0"/>
              </a:rPr>
              <a:t>Điều</a:t>
            </a:r>
            <a:r>
              <a:rPr lang="en-US" sz="2000" dirty="0">
                <a:latin typeface="Arial" pitchFamily="34" charset="0"/>
                <a:cs typeface="Arial" pitchFamily="34" charset="0"/>
              </a:rPr>
              <a:t> </a:t>
            </a:r>
            <a:r>
              <a:rPr lang="en-US" sz="2000" dirty="0" err="1">
                <a:latin typeface="Arial" pitchFamily="34" charset="0"/>
                <a:cs typeface="Arial" pitchFamily="34" charset="0"/>
              </a:rPr>
              <a:t>chỉnh</a:t>
            </a:r>
            <a:r>
              <a:rPr lang="en-US" sz="2000" dirty="0">
                <a:latin typeface="Arial" pitchFamily="34" charset="0"/>
                <a:cs typeface="Arial" pitchFamily="34" charset="0"/>
              </a:rPr>
              <a:t>, </a:t>
            </a:r>
            <a:r>
              <a:rPr lang="en-US" sz="2000" dirty="0" err="1">
                <a:latin typeface="Arial" pitchFamily="34" charset="0"/>
                <a:cs typeface="Arial" pitchFamily="34" charset="0"/>
              </a:rPr>
              <a:t>bổ</a:t>
            </a:r>
            <a:r>
              <a:rPr lang="en-US" sz="2000" dirty="0">
                <a:latin typeface="Arial" pitchFamily="34" charset="0"/>
                <a:cs typeface="Arial" pitchFamily="34" charset="0"/>
              </a:rPr>
              <a:t> sung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chế</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a:latin typeface="Arial" pitchFamily="34" charset="0"/>
                <a:cs typeface="Arial" pitchFamily="34" charset="0"/>
              </a:rPr>
              <a:t> </a:t>
            </a:r>
            <a:r>
              <a:rPr lang="en-US" sz="2000" dirty="0" err="1">
                <a:latin typeface="Arial" pitchFamily="34" charset="0"/>
                <a:cs typeface="Arial" pitchFamily="34" charset="0"/>
              </a:rPr>
              <a:t>vụ</a:t>
            </a:r>
            <a:r>
              <a:rPr lang="en-US" sz="2000" dirty="0">
                <a:latin typeface="Arial" pitchFamily="34" charset="0"/>
                <a:cs typeface="Arial" pitchFamily="34" charset="0"/>
              </a:rPr>
              <a:t> </a:t>
            </a:r>
            <a:r>
              <a:rPr lang="en-US" sz="2000" dirty="0" err="1">
                <a:latin typeface="Arial" pitchFamily="34" charset="0"/>
                <a:cs typeface="Arial" pitchFamily="34" charset="0"/>
              </a:rPr>
              <a:t>theo</a:t>
            </a:r>
            <a:r>
              <a:rPr lang="en-US" sz="2000" dirty="0">
                <a:latin typeface="Arial" pitchFamily="34" charset="0"/>
                <a:cs typeface="Arial" pitchFamily="34" charset="0"/>
              </a:rPr>
              <a:t> </a:t>
            </a:r>
            <a:r>
              <a:rPr lang="en-US" sz="2000" dirty="0" err="1">
                <a:latin typeface="Arial" pitchFamily="34" charset="0"/>
                <a:cs typeface="Arial" pitchFamily="34" charset="0"/>
              </a:rPr>
              <a:t>hướng</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hóa</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ứng</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nghệ</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tin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smtClean="0">
                <a:latin typeface="Arial" pitchFamily="34" charset="0"/>
                <a:cs typeface="Arial" pitchFamily="34" charset="0"/>
              </a:rPr>
              <a:t>lý</a:t>
            </a:r>
            <a:r>
              <a:rPr lang="en-US" sz="2000" dirty="0" smtClean="0">
                <a:latin typeface="Arial" pitchFamily="34" charset="0"/>
                <a:cs typeface="Arial" pitchFamily="34" charset="0"/>
              </a:rPr>
              <a:t>.</a:t>
            </a:r>
          </a:p>
          <a:p>
            <a:pPr marL="342900" indent="-342900" algn="just">
              <a:spcBef>
                <a:spcPts val="1200"/>
              </a:spcBef>
              <a:buFont typeface="Wingdings" pitchFamily="2" charset="2"/>
              <a:buChar char="§"/>
            </a:pPr>
            <a:r>
              <a:rPr lang="en-US" sz="2000" dirty="0" err="1" smtClean="0">
                <a:latin typeface="Arial" pitchFamily="34" charset="0"/>
                <a:cs typeface="Arial" pitchFamily="34" charset="0"/>
              </a:rPr>
              <a:t>Nâng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cao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vai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trò</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trách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nhiệm</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của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các</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đơn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vị</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Phòng</a:t>
            </a:r>
            <a:r>
              <a:rPr lang="en-US" sz="2000" dirty="0" smtClean="0">
                <a:latin typeface="Arial" pitchFamily="34" charset="0"/>
                <a:cs typeface="Arial" pitchFamily="34" charset="0"/>
              </a:rPr>
              <a:t> TS-ĐT, </a:t>
            </a:r>
            <a:r>
              <a:rPr lang="en-US" sz="2000" dirty="0" err="1" smtClean="0">
                <a:latin typeface="Arial" pitchFamily="34" charset="0"/>
                <a:cs typeface="Arial" pitchFamily="34" charset="0"/>
              </a:rPr>
              <a:t>các</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khoa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và</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tổ</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bộ</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môn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trong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công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tác</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quản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lý</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giảng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dạy</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quản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lý</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nội</a:t>
            </a:r>
            <a:r>
              <a:rPr lang="en-US" sz="2000" dirty="0" smtClean="0">
                <a:latin typeface="Arial" pitchFamily="34" charset="0"/>
                <a:cs typeface="Arial" pitchFamily="34" charset="0"/>
              </a:rPr>
              <a:t> dung </a:t>
            </a:r>
            <a:r>
              <a:rPr lang="en-US" sz="2000" dirty="0" err="1" smtClean="0">
                <a:latin typeface="Arial" pitchFamily="34" charset="0"/>
                <a:cs typeface="Arial" pitchFamily="34" charset="0"/>
              </a:rPr>
              <a:t>chương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trình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đào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tạo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và</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đảm</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bảo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chất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lượng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đào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tạo</a:t>
            </a:r>
            <a:r>
              <a:rPr lang="en-US" sz="2000" dirty="0" smtClean="0">
                <a:latin typeface="Arial" pitchFamily="34" charset="0"/>
                <a:cs typeface="Arial" pitchFamily="34" charset="0"/>
              </a:rPr>
              <a:t>.</a:t>
            </a:r>
          </a:p>
        </p:txBody>
      </p:sp>
    </p:spTree>
    <p:extLst>
      <p:ext uri="{BB962C8B-B14F-4D97-AF65-F5344CB8AC3E}">
        <p14:creationId xmlns:p14="http://schemas.microsoft.com/office/powerpoint/2010/main" val="2415134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228600"/>
            <a:ext cx="8153400" cy="1200329"/>
          </a:xfrm>
          <a:prstGeom prst="rect">
            <a:avLst/>
          </a:prstGeom>
        </p:spPr>
        <p:txBody>
          <a:bodyPr wrap="square">
            <a:spAutoFit/>
          </a:bodyPr>
          <a:lstStyle/>
          <a:p>
            <a:pPr>
              <a:lnSpc>
                <a:spcPct val="150000"/>
              </a:lnSpc>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lnSpc>
                <a:spcPct val="150000"/>
              </a:lnSpc>
            </a:pPr>
            <a:r>
              <a:rPr lang="en-US" sz="2400" b="1">
                <a:solidFill>
                  <a:srgbClr val="C00000"/>
                </a:solidFill>
                <a:latin typeface="Arial" pitchFamily="34" charset="0"/>
                <a:cs typeface="Arial" pitchFamily="34" charset="0"/>
              </a:rPr>
              <a:t>2.1. Công tác đào tạo</a:t>
            </a:r>
            <a:endParaRPr lang="en-US" sz="2400">
              <a:solidFill>
                <a:srgbClr val="C00000"/>
              </a:solidFill>
              <a:latin typeface="Arial" pitchFamily="34" charset="0"/>
              <a:cs typeface="Arial" pitchFamily="34" charset="0"/>
            </a:endParaRPr>
          </a:p>
        </p:txBody>
      </p:sp>
      <p:sp>
        <p:nvSpPr>
          <p:cNvPr id="2" name="Rectangle 1"/>
          <p:cNvSpPr/>
          <p:nvPr/>
        </p:nvSpPr>
        <p:spPr>
          <a:xfrm>
            <a:off x="1066800" y="1676400"/>
            <a:ext cx="8001000" cy="4708981"/>
          </a:xfrm>
          <a:prstGeom prst="rect">
            <a:avLst/>
          </a:prstGeom>
        </p:spPr>
        <p:txBody>
          <a:bodyPr wrap="square">
            <a:spAutoFit/>
          </a:bodyPr>
          <a:lstStyle/>
          <a:p>
            <a:pPr marL="342900" lvl="0" indent="-342900" algn="just">
              <a:spcBef>
                <a:spcPts val="1200"/>
              </a:spcBef>
              <a:buFont typeface="Wingdings" pitchFamily="2" charset="2"/>
              <a:buChar char="§"/>
            </a:pPr>
            <a:r>
              <a:rPr lang="en-US" sz="2000" dirty="0" err="1" smtClean="0">
                <a:latin typeface="Arial" pitchFamily="34" charset="0"/>
                <a:cs typeface="Arial" pitchFamily="34" charset="0"/>
              </a:rPr>
              <a:t>Tăng</a:t>
            </a:r>
            <a:r>
              <a:rPr lang="en-US" sz="2000" dirty="0" smtClean="0">
                <a:latin typeface="Arial" pitchFamily="34" charset="0"/>
                <a:cs typeface="Arial" pitchFamily="34" charset="0"/>
              </a:rPr>
              <a:t> </a:t>
            </a:r>
            <a:r>
              <a:rPr lang="en-US" sz="2000" dirty="0" err="1">
                <a:latin typeface="Arial" pitchFamily="34" charset="0"/>
                <a:cs typeface="Arial" pitchFamily="34" charset="0"/>
              </a:rPr>
              <a:t>cường</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kiểm</a:t>
            </a:r>
            <a:r>
              <a:rPr lang="en-US" sz="2000" dirty="0">
                <a:latin typeface="Arial" pitchFamily="34" charset="0"/>
                <a:cs typeface="Arial" pitchFamily="34" charset="0"/>
              </a:rPr>
              <a:t> </a:t>
            </a:r>
            <a:r>
              <a:rPr lang="en-US" sz="2000" dirty="0" err="1">
                <a:latin typeface="Arial" pitchFamily="34" charset="0"/>
                <a:cs typeface="Arial" pitchFamily="34" charset="0"/>
              </a:rPr>
              <a:t>tra</a:t>
            </a:r>
            <a:r>
              <a:rPr lang="en-US" sz="2000" dirty="0">
                <a:latin typeface="Arial" pitchFamily="34" charset="0"/>
                <a:cs typeface="Arial" pitchFamily="34" charset="0"/>
              </a:rPr>
              <a:t> </a:t>
            </a:r>
            <a:r>
              <a:rPr lang="en-US" sz="2000" dirty="0" err="1">
                <a:latin typeface="Arial" pitchFamily="34" charset="0"/>
                <a:cs typeface="Arial" pitchFamily="34" charset="0"/>
              </a:rPr>
              <a:t>chuyên</a:t>
            </a:r>
            <a:r>
              <a:rPr lang="en-US" sz="2000" dirty="0">
                <a:latin typeface="Arial" pitchFamily="34" charset="0"/>
                <a:cs typeface="Arial" pitchFamily="34" charset="0"/>
              </a:rPr>
              <a:t> </a:t>
            </a:r>
            <a:r>
              <a:rPr lang="en-US" sz="2000" dirty="0" err="1">
                <a:latin typeface="Arial" pitchFamily="34" charset="0"/>
                <a:cs typeface="Arial" pitchFamily="34" charset="0"/>
              </a:rPr>
              <a:t>môn</a:t>
            </a:r>
            <a:r>
              <a:rPr lang="en-US" sz="2000" dirty="0">
                <a:latin typeface="Arial" pitchFamily="34" charset="0"/>
                <a:cs typeface="Arial" pitchFamily="34" charset="0"/>
              </a:rPr>
              <a:t>: </a:t>
            </a:r>
            <a:r>
              <a:rPr lang="en-US" sz="2000" dirty="0" err="1">
                <a:latin typeface="Arial" pitchFamily="34" charset="0"/>
                <a:cs typeface="Arial" pitchFamily="34" charset="0"/>
              </a:rPr>
              <a:t>Kiểm</a:t>
            </a:r>
            <a:r>
              <a:rPr lang="en-US" sz="2000" dirty="0">
                <a:latin typeface="Arial" pitchFamily="34" charset="0"/>
                <a:cs typeface="Arial" pitchFamily="34" charset="0"/>
              </a:rPr>
              <a:t> </a:t>
            </a:r>
            <a:r>
              <a:rPr lang="en-US" sz="2000" dirty="0" err="1">
                <a:latin typeface="Arial" pitchFamily="34" charset="0"/>
                <a:cs typeface="Arial" pitchFamily="34" charset="0"/>
              </a:rPr>
              <a:t>tra</a:t>
            </a:r>
            <a:r>
              <a:rPr lang="en-US" sz="2000" dirty="0">
                <a:latin typeface="Arial" pitchFamily="34" charset="0"/>
                <a:cs typeface="Arial" pitchFamily="34" charset="0"/>
              </a:rPr>
              <a:t> </a:t>
            </a:r>
            <a:r>
              <a:rPr lang="en-US" sz="2000" dirty="0" err="1">
                <a:latin typeface="Arial" pitchFamily="34" charset="0"/>
                <a:cs typeface="Arial" pitchFamily="34" charset="0"/>
              </a:rPr>
              <a:t>hồ</a:t>
            </a:r>
            <a:r>
              <a:rPr lang="en-US" sz="2000" dirty="0">
                <a:latin typeface="Arial" pitchFamily="34" charset="0"/>
                <a:cs typeface="Arial" pitchFamily="34" charset="0"/>
              </a:rPr>
              <a:t> </a:t>
            </a:r>
            <a:r>
              <a:rPr lang="en-US" sz="2000" dirty="0" err="1">
                <a:latin typeface="Arial" pitchFamily="34" charset="0"/>
                <a:cs typeface="Arial" pitchFamily="34" charset="0"/>
              </a:rPr>
              <a:t>sơ</a:t>
            </a:r>
            <a:r>
              <a:rPr lang="en-US" sz="2000" dirty="0">
                <a:latin typeface="Arial" pitchFamily="34" charset="0"/>
                <a:cs typeface="Arial" pitchFamily="34" charset="0"/>
              </a:rPr>
              <a:t> </a:t>
            </a:r>
            <a:r>
              <a:rPr lang="en-US" sz="2000" dirty="0" err="1">
                <a:latin typeface="Arial" pitchFamily="34" charset="0"/>
                <a:cs typeface="Arial" pitchFamily="34" charset="0"/>
              </a:rPr>
              <a:t>chuyên</a:t>
            </a:r>
            <a:r>
              <a:rPr lang="en-US" sz="2000" dirty="0">
                <a:latin typeface="Arial" pitchFamily="34" charset="0"/>
                <a:cs typeface="Arial" pitchFamily="34" charset="0"/>
              </a:rPr>
              <a:t> </a:t>
            </a:r>
            <a:r>
              <a:rPr lang="en-US" sz="2000" dirty="0" err="1">
                <a:latin typeface="Arial" pitchFamily="34" charset="0"/>
                <a:cs typeface="Arial" pitchFamily="34" charset="0"/>
              </a:rPr>
              <a:t>môn</a:t>
            </a:r>
            <a:r>
              <a:rPr lang="en-US" sz="2000" dirty="0">
                <a:latin typeface="Arial" pitchFamily="34" charset="0"/>
                <a:cs typeface="Arial" pitchFamily="34" charset="0"/>
              </a:rPr>
              <a:t>, </a:t>
            </a:r>
            <a:r>
              <a:rPr lang="en-US" sz="2000" dirty="0" err="1">
                <a:latin typeface="Arial" pitchFamily="34" charset="0"/>
                <a:cs typeface="Arial" pitchFamily="34" charset="0"/>
              </a:rPr>
              <a:t>dự</a:t>
            </a:r>
            <a:r>
              <a:rPr lang="en-US" sz="2000" dirty="0">
                <a:latin typeface="Arial" pitchFamily="34" charset="0"/>
                <a:cs typeface="Arial" pitchFamily="34" charset="0"/>
              </a:rPr>
              <a:t> </a:t>
            </a:r>
            <a:r>
              <a:rPr lang="en-US" sz="2000" dirty="0" err="1">
                <a:latin typeface="Arial" pitchFamily="34" charset="0"/>
                <a:cs typeface="Arial" pitchFamily="34" charset="0"/>
              </a:rPr>
              <a:t>giờ</a:t>
            </a:r>
            <a:r>
              <a:rPr lang="en-US" sz="2000" dirty="0">
                <a:latin typeface="Arial" pitchFamily="34" charset="0"/>
                <a:cs typeface="Arial" pitchFamily="34" charset="0"/>
              </a:rPr>
              <a:t> </a:t>
            </a:r>
            <a:r>
              <a:rPr lang="en-US" sz="2000" dirty="0" err="1">
                <a:latin typeface="Arial" pitchFamily="34" charset="0"/>
                <a:cs typeface="Arial" pitchFamily="34" charset="0"/>
              </a:rPr>
              <a:t>giảng</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tổ</a:t>
            </a:r>
            <a:r>
              <a:rPr lang="en-US" sz="2000" dirty="0">
                <a:latin typeface="Arial" pitchFamily="34" charset="0"/>
                <a:cs typeface="Arial" pitchFamily="34" charset="0"/>
              </a:rPr>
              <a:t> </a:t>
            </a:r>
            <a:r>
              <a:rPr lang="en-US" sz="2000" dirty="0" err="1">
                <a:latin typeface="Arial" pitchFamily="34" charset="0"/>
                <a:cs typeface="Arial" pitchFamily="34" charset="0"/>
              </a:rPr>
              <a:t>chức</a:t>
            </a:r>
            <a:r>
              <a:rPr lang="en-US" sz="2000" dirty="0">
                <a:latin typeface="Arial" pitchFamily="34" charset="0"/>
                <a:cs typeface="Arial" pitchFamily="34" charset="0"/>
              </a:rPr>
              <a:t> </a:t>
            </a:r>
            <a:r>
              <a:rPr lang="en-US" sz="2000" dirty="0" err="1">
                <a:latin typeface="Arial" pitchFamily="34" charset="0"/>
                <a:cs typeface="Arial" pitchFamily="34" charset="0"/>
              </a:rPr>
              <a:t>kiểm</a:t>
            </a:r>
            <a:r>
              <a:rPr lang="en-US" sz="2000" dirty="0">
                <a:latin typeface="Arial" pitchFamily="34" charset="0"/>
                <a:cs typeface="Arial" pitchFamily="34" charset="0"/>
              </a:rPr>
              <a:t> </a:t>
            </a:r>
            <a:r>
              <a:rPr lang="en-US" sz="2000" dirty="0" err="1">
                <a:latin typeface="Arial" pitchFamily="34" charset="0"/>
                <a:cs typeface="Arial" pitchFamily="34" charset="0"/>
              </a:rPr>
              <a:t>tra</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quản</a:t>
            </a:r>
            <a:r>
              <a:rPr lang="en-US" sz="2000" dirty="0">
                <a:latin typeface="Arial" pitchFamily="34" charset="0"/>
                <a:cs typeface="Arial" pitchFamily="34" charset="0"/>
              </a:rPr>
              <a:t> </a:t>
            </a:r>
            <a:r>
              <a:rPr lang="en-US" sz="2000" dirty="0" err="1">
                <a:latin typeface="Arial" pitchFamily="34" charset="0"/>
                <a:cs typeface="Arial" pitchFamily="34" charset="0"/>
              </a:rPr>
              <a:t>lý</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khoa</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tác</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giảng</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 </a:t>
            </a:r>
            <a:r>
              <a:rPr lang="en-US" sz="2000" dirty="0" err="1">
                <a:latin typeface="Arial" pitchFamily="34" charset="0"/>
                <a:cs typeface="Arial" pitchFamily="34" charset="0"/>
              </a:rPr>
              <a:t>viên</a:t>
            </a:r>
            <a:r>
              <a:rPr lang="en-US" sz="2000" dirty="0">
                <a:latin typeface="Arial" pitchFamily="34" charset="0"/>
                <a:cs typeface="Arial" pitchFamily="34" charset="0"/>
              </a:rPr>
              <a:t>;</a:t>
            </a:r>
          </a:p>
          <a:p>
            <a:pPr marL="342900" lvl="0" indent="-342900" algn="just">
              <a:spcBef>
                <a:spcPts val="1200"/>
              </a:spcBef>
              <a:buFont typeface="Wingdings" pitchFamily="2" charset="2"/>
              <a:buChar char="§"/>
            </a:pPr>
            <a:r>
              <a:rPr lang="en-US" sz="2000" dirty="0" err="1">
                <a:latin typeface="Arial" pitchFamily="34" charset="0"/>
                <a:cs typeface="Arial" pitchFamily="34" charset="0"/>
              </a:rPr>
              <a:t>Thường</a:t>
            </a:r>
            <a:r>
              <a:rPr lang="en-US" sz="2000" dirty="0">
                <a:latin typeface="Arial" pitchFamily="34" charset="0"/>
                <a:cs typeface="Arial" pitchFamily="34" charset="0"/>
              </a:rPr>
              <a:t> </a:t>
            </a:r>
            <a:r>
              <a:rPr lang="en-US" sz="2000" dirty="0" err="1">
                <a:latin typeface="Arial" pitchFamily="34" charset="0"/>
                <a:cs typeface="Arial" pitchFamily="34" charset="0"/>
              </a:rPr>
              <a:t>xuyên</a:t>
            </a:r>
            <a:r>
              <a:rPr lang="en-US" sz="2000" dirty="0">
                <a:latin typeface="Arial" pitchFamily="34" charset="0"/>
                <a:cs typeface="Arial" pitchFamily="34" charset="0"/>
              </a:rPr>
              <a:t> </a:t>
            </a:r>
            <a:r>
              <a:rPr lang="en-US" sz="2000" dirty="0" err="1">
                <a:latin typeface="Arial" pitchFamily="34" charset="0"/>
                <a:cs typeface="Arial" pitchFamily="34" charset="0"/>
              </a:rPr>
              <a:t>quan</a:t>
            </a:r>
            <a:r>
              <a:rPr lang="en-US" sz="2000" dirty="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a:t>
            </a:r>
            <a:r>
              <a:rPr lang="en-US" sz="2000" dirty="0" err="1">
                <a:latin typeface="Arial" pitchFamily="34" charset="0"/>
                <a:cs typeface="Arial" pitchFamily="34" charset="0"/>
              </a:rPr>
              <a:t>phối</a:t>
            </a:r>
            <a:r>
              <a:rPr lang="en-US" sz="2000" dirty="0">
                <a:latin typeface="Arial" pitchFamily="34" charset="0"/>
                <a:cs typeface="Arial" pitchFamily="34" charset="0"/>
              </a:rPr>
              <a:t> </a:t>
            </a:r>
            <a:r>
              <a:rPr lang="en-US" sz="2000" dirty="0" err="1">
                <a:latin typeface="Arial" pitchFamily="34" charset="0"/>
                <a:cs typeface="Arial" pitchFamily="34" charset="0"/>
              </a:rPr>
              <a:t>hợp</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khoa</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Phòng</a:t>
            </a:r>
            <a:r>
              <a:rPr lang="en-US" sz="2000" dirty="0">
                <a:latin typeface="Arial" pitchFamily="34" charset="0"/>
                <a:cs typeface="Arial" pitchFamily="34" charset="0"/>
              </a:rPr>
              <a:t> </a:t>
            </a:r>
            <a:r>
              <a:rPr lang="en-US" sz="2000" dirty="0" err="1">
                <a:latin typeface="Arial" pitchFamily="34" charset="0"/>
                <a:cs typeface="Arial" pitchFamily="34" charset="0"/>
              </a:rPr>
              <a:t>Khảo</a:t>
            </a:r>
            <a:r>
              <a:rPr lang="en-US" sz="2000" dirty="0">
                <a:latin typeface="Arial" pitchFamily="34" charset="0"/>
                <a:cs typeface="Arial" pitchFamily="34" charset="0"/>
              </a:rPr>
              <a:t> </a:t>
            </a:r>
            <a:r>
              <a:rPr lang="en-US" sz="2000" dirty="0" err="1">
                <a:latin typeface="Arial" pitchFamily="34" charset="0"/>
                <a:cs typeface="Arial" pitchFamily="34" charset="0"/>
              </a:rPr>
              <a:t>thí</a:t>
            </a:r>
            <a:r>
              <a:rPr lang="en-US" sz="2000" dirty="0">
                <a:latin typeface="Arial" pitchFamily="34" charset="0"/>
                <a:cs typeface="Arial" pitchFamily="34" charset="0"/>
              </a:rPr>
              <a:t> – </a:t>
            </a:r>
            <a:r>
              <a:rPr lang="en-US" sz="2000" dirty="0" err="1">
                <a:latin typeface="Arial" pitchFamily="34" charset="0"/>
                <a:cs typeface="Arial" pitchFamily="34" charset="0"/>
              </a:rPr>
              <a:t>Đảm</a:t>
            </a:r>
            <a:r>
              <a:rPr lang="en-US" sz="2000" dirty="0">
                <a:latin typeface="Arial" pitchFamily="34" charset="0"/>
                <a:cs typeface="Arial" pitchFamily="34" charset="0"/>
              </a:rPr>
              <a:t> </a:t>
            </a:r>
            <a:r>
              <a:rPr lang="en-US" sz="2000" dirty="0" err="1">
                <a:latin typeface="Arial" pitchFamily="34" charset="0"/>
                <a:cs typeface="Arial" pitchFamily="34" charset="0"/>
              </a:rPr>
              <a:t>bảo</a:t>
            </a:r>
            <a:r>
              <a:rPr lang="en-US" sz="2000" dirty="0">
                <a:latin typeface="Arial" pitchFamily="34" charset="0"/>
                <a:cs typeface="Arial" pitchFamily="34" charset="0"/>
              </a:rPr>
              <a:t> </a:t>
            </a:r>
            <a:r>
              <a:rPr lang="en-US" sz="2000" dirty="0" err="1">
                <a:latin typeface="Arial" pitchFamily="34" charset="0"/>
                <a:cs typeface="Arial" pitchFamily="34" charset="0"/>
              </a:rPr>
              <a:t>chất</a:t>
            </a:r>
            <a:r>
              <a:rPr lang="en-US" sz="2000" dirty="0">
                <a:latin typeface="Arial" pitchFamily="34" charset="0"/>
                <a:cs typeface="Arial" pitchFamily="34" charset="0"/>
              </a:rPr>
              <a:t> </a:t>
            </a:r>
            <a:r>
              <a:rPr lang="en-US" sz="2000" dirty="0" err="1">
                <a:latin typeface="Arial" pitchFamily="34" charset="0"/>
                <a:cs typeface="Arial" pitchFamily="34" charset="0"/>
              </a:rPr>
              <a:t>lượng</a:t>
            </a:r>
            <a:r>
              <a:rPr lang="en-US" sz="2000" dirty="0">
                <a:latin typeface="Arial" pitchFamily="34" charset="0"/>
                <a:cs typeface="Arial" pitchFamily="34" charset="0"/>
              </a:rPr>
              <a:t> </a:t>
            </a: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a:t>
            </a:r>
            <a:r>
              <a:rPr lang="en-US" sz="2000" dirty="0" err="1">
                <a:latin typeface="Arial" pitchFamily="34" charset="0"/>
                <a:cs typeface="Arial" pitchFamily="34" charset="0"/>
              </a:rPr>
              <a:t>đổi</a:t>
            </a:r>
            <a:r>
              <a:rPr lang="en-US" sz="2000" dirty="0">
                <a:latin typeface="Arial" pitchFamily="34" charset="0"/>
                <a:cs typeface="Arial" pitchFamily="34" charset="0"/>
              </a:rPr>
              <a:t> </a:t>
            </a:r>
            <a:r>
              <a:rPr lang="en-US" sz="2000" dirty="0" err="1">
                <a:latin typeface="Arial" pitchFamily="34" charset="0"/>
                <a:cs typeface="Arial" pitchFamily="34" charset="0"/>
              </a:rPr>
              <a:t>mới</a:t>
            </a:r>
            <a:r>
              <a:rPr lang="en-US" sz="2000" dirty="0">
                <a:latin typeface="Arial" pitchFamily="34" charset="0"/>
                <a:cs typeface="Arial" pitchFamily="34" charset="0"/>
              </a:rPr>
              <a:t> </a:t>
            </a:r>
            <a:r>
              <a:rPr lang="en-US" sz="2000" dirty="0" err="1">
                <a:latin typeface="Arial" pitchFamily="34" charset="0"/>
                <a:cs typeface="Arial" pitchFamily="34" charset="0"/>
              </a:rPr>
              <a:t>phương</a:t>
            </a:r>
            <a:r>
              <a:rPr lang="en-US" sz="2000" dirty="0">
                <a:latin typeface="Arial" pitchFamily="34" charset="0"/>
                <a:cs typeface="Arial" pitchFamily="34" charset="0"/>
              </a:rPr>
              <a:t> </a:t>
            </a:r>
            <a:r>
              <a:rPr lang="en-US" sz="2000" dirty="0" err="1">
                <a:latin typeface="Arial" pitchFamily="34" charset="0"/>
                <a:cs typeface="Arial" pitchFamily="34" charset="0"/>
              </a:rPr>
              <a:t>pháp</a:t>
            </a:r>
            <a:r>
              <a:rPr lang="en-US" sz="2000" dirty="0">
                <a:latin typeface="Arial" pitchFamily="34" charset="0"/>
                <a:cs typeface="Arial" pitchFamily="34" charset="0"/>
              </a:rPr>
              <a:t> </a:t>
            </a:r>
            <a:r>
              <a:rPr lang="en-US" sz="2000" dirty="0" err="1">
                <a:latin typeface="Arial" pitchFamily="34" charset="0"/>
                <a:cs typeface="Arial" pitchFamily="34" charset="0"/>
              </a:rPr>
              <a:t>dạy</a:t>
            </a:r>
            <a:r>
              <a:rPr lang="en-US" sz="2000" dirty="0">
                <a:latin typeface="Arial" pitchFamily="34" charset="0"/>
                <a:cs typeface="Arial" pitchFamily="34" charset="0"/>
              </a:rPr>
              <a:t> </a:t>
            </a:r>
            <a:r>
              <a:rPr lang="en-US" sz="2000" dirty="0" err="1">
                <a:latin typeface="Arial" pitchFamily="34" charset="0"/>
                <a:cs typeface="Arial" pitchFamily="34" charset="0"/>
              </a:rPr>
              <a:t>học</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phương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pháp</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và</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quy</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trình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thi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kiểm</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đánh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giá</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phù</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hợp</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a:p>
            <a:pPr marL="342900" lvl="0" indent="-342900" algn="just">
              <a:spcBef>
                <a:spcPts val="1200"/>
              </a:spcBef>
              <a:buFont typeface="Wingdings" pitchFamily="2" charset="2"/>
              <a:buChar char="§"/>
            </a:pPr>
            <a:r>
              <a:rPr lang="pt-BR" sz="2000" dirty="0">
                <a:latin typeface="Arial" pitchFamily="34" charset="0"/>
                <a:cs typeface="Arial" pitchFamily="34" charset="0"/>
              </a:rPr>
              <a:t>Phối hợp các khoa biên soạn và hoàn thiện hệ thống các giáo trình, </a:t>
            </a:r>
            <a:r>
              <a:rPr lang="en-US" sz="2000" dirty="0" err="1">
                <a:latin typeface="Arial" pitchFamily="34" charset="0"/>
                <a:cs typeface="Arial" pitchFamily="34" charset="0"/>
              </a:rPr>
              <a:t>bài</a:t>
            </a:r>
            <a:r>
              <a:rPr lang="en-US" sz="2000" dirty="0">
                <a:latin typeface="Arial" pitchFamily="34" charset="0"/>
                <a:cs typeface="Arial" pitchFamily="34" charset="0"/>
              </a:rPr>
              <a:t> </a:t>
            </a:r>
            <a:r>
              <a:rPr lang="en-US" sz="2000" dirty="0" err="1">
                <a:latin typeface="Arial" pitchFamily="34" charset="0"/>
                <a:cs typeface="Arial" pitchFamily="34" charset="0"/>
              </a:rPr>
              <a:t>giảng</a:t>
            </a:r>
            <a:r>
              <a:rPr lang="en-US" sz="2000" dirty="0">
                <a:latin typeface="Arial" pitchFamily="34" charset="0"/>
                <a:cs typeface="Arial" pitchFamily="34" charset="0"/>
              </a:rPr>
              <a:t> </a:t>
            </a:r>
            <a:r>
              <a:rPr lang="pt-BR" sz="2000" dirty="0">
                <a:latin typeface="Arial" pitchFamily="34" charset="0"/>
                <a:cs typeface="Arial" pitchFamily="34" charset="0"/>
              </a:rPr>
              <a:t>đề cương chi tiết học phần phục vụ dạy và học;</a:t>
            </a:r>
            <a:endParaRPr lang="en-US" sz="2000" dirty="0">
              <a:latin typeface="Arial" pitchFamily="34" charset="0"/>
              <a:cs typeface="Arial" pitchFamily="34" charset="0"/>
            </a:endParaRPr>
          </a:p>
          <a:p>
            <a:pPr marL="342900" lvl="0" indent="-342900" algn="just">
              <a:spcBef>
                <a:spcPts val="1200"/>
              </a:spcBef>
              <a:buFont typeface="Wingdings" pitchFamily="2" charset="2"/>
              <a:buChar char="§"/>
            </a:pP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quá</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xây</a:t>
            </a:r>
            <a:r>
              <a:rPr lang="en-US" sz="2000" dirty="0">
                <a:latin typeface="Arial" pitchFamily="34" charset="0"/>
                <a:cs typeface="Arial" pitchFamily="34" charset="0"/>
              </a:rPr>
              <a:t> </a:t>
            </a:r>
            <a:r>
              <a:rPr lang="en-US" sz="2000" dirty="0" err="1">
                <a:latin typeface="Arial" pitchFamily="34" charset="0"/>
                <a:cs typeface="Arial" pitchFamily="34" charset="0"/>
              </a:rPr>
              <a:t>dựng</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hoàn</a:t>
            </a:r>
            <a:r>
              <a:rPr lang="en-US" sz="2000" dirty="0">
                <a:latin typeface="Arial" pitchFamily="34" charset="0"/>
                <a:cs typeface="Arial" pitchFamily="34" charset="0"/>
              </a:rPr>
              <a:t> </a:t>
            </a:r>
            <a:r>
              <a:rPr lang="en-US" sz="2000" dirty="0" err="1">
                <a:latin typeface="Arial" pitchFamily="34" charset="0"/>
                <a:cs typeface="Arial" pitchFamily="34" charset="0"/>
              </a:rPr>
              <a:t>thiện</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chương</a:t>
            </a:r>
            <a:r>
              <a:rPr lang="en-US" sz="2000" dirty="0">
                <a:latin typeface="Arial" pitchFamily="34" charset="0"/>
                <a:cs typeface="Arial" pitchFamily="34" charset="0"/>
              </a:rPr>
              <a:t> </a:t>
            </a:r>
            <a:r>
              <a:rPr lang="en-US" sz="2000" dirty="0" err="1">
                <a:latin typeface="Arial" pitchFamily="34" charset="0"/>
                <a:cs typeface="Arial" pitchFamily="34" charset="0"/>
              </a:rPr>
              <a:t>trình</a:t>
            </a:r>
            <a:r>
              <a:rPr lang="en-US" sz="2000" dirty="0">
                <a:latin typeface="Arial" pitchFamily="34" charset="0"/>
                <a:cs typeface="Arial" pitchFamily="34" charset="0"/>
              </a:rPr>
              <a:t> </a:t>
            </a:r>
            <a:r>
              <a:rPr lang="en-US" sz="2000" dirty="0" err="1">
                <a:latin typeface="Arial" pitchFamily="34" charset="0"/>
                <a:cs typeface="Arial" pitchFamily="34" charset="0"/>
              </a:rPr>
              <a:t>đào</a:t>
            </a:r>
            <a:r>
              <a:rPr lang="en-US" sz="2000" dirty="0">
                <a:latin typeface="Arial" pitchFamily="34" charset="0"/>
                <a:cs typeface="Arial" pitchFamily="34" charset="0"/>
              </a:rPr>
              <a:t> </a:t>
            </a:r>
            <a:r>
              <a:rPr lang="en-US" sz="2000" dirty="0" err="1">
                <a:latin typeface="Arial" pitchFamily="34" charset="0"/>
                <a:cs typeface="Arial" pitchFamily="34" charset="0"/>
              </a:rPr>
              <a:t>tạo</a:t>
            </a:r>
            <a:r>
              <a:rPr lang="en-US" sz="2000" dirty="0">
                <a:latin typeface="Arial" pitchFamily="34" charset="0"/>
                <a:cs typeface="Arial" pitchFamily="34" charset="0"/>
              </a:rPr>
              <a:t>, </a:t>
            </a:r>
            <a:r>
              <a:rPr lang="en-US" sz="2000" dirty="0" err="1">
                <a:latin typeface="Arial" pitchFamily="34" charset="0"/>
                <a:cs typeface="Arial" pitchFamily="34" charset="0"/>
              </a:rPr>
              <a:t>phối</a:t>
            </a:r>
            <a:r>
              <a:rPr lang="en-US" sz="2000" dirty="0">
                <a:latin typeface="Arial" pitchFamily="34" charset="0"/>
                <a:cs typeface="Arial" pitchFamily="34" charset="0"/>
              </a:rPr>
              <a:t> </a:t>
            </a:r>
            <a:r>
              <a:rPr lang="en-US" sz="2000" dirty="0" err="1">
                <a:latin typeface="Arial" pitchFamily="34" charset="0"/>
                <a:cs typeface="Arial" pitchFamily="34" charset="0"/>
              </a:rPr>
              <a:t>hợp</a:t>
            </a:r>
            <a:r>
              <a:rPr lang="en-US" sz="2000" dirty="0">
                <a:latin typeface="Arial" pitchFamily="34" charset="0"/>
                <a:cs typeface="Arial" pitchFamily="34" charset="0"/>
              </a:rPr>
              <a:t> </a:t>
            </a:r>
            <a:r>
              <a:rPr lang="en-US" sz="2000" dirty="0" err="1">
                <a:latin typeface="Arial" pitchFamily="34" charset="0"/>
                <a:cs typeface="Arial" pitchFamily="34" charset="0"/>
              </a:rPr>
              <a:t>với</a:t>
            </a:r>
            <a:r>
              <a:rPr lang="en-US" sz="2000" dirty="0">
                <a:latin typeface="Arial" pitchFamily="34" charset="0"/>
                <a:cs typeface="Arial" pitchFamily="34" charset="0"/>
              </a:rPr>
              <a:t> </a:t>
            </a:r>
            <a:r>
              <a:rPr lang="en-US" sz="2000" dirty="0" err="1">
                <a:latin typeface="Arial" pitchFamily="34" charset="0"/>
                <a:cs typeface="Arial" pitchFamily="34" charset="0"/>
              </a:rPr>
              <a:t>Trung</a:t>
            </a:r>
            <a:r>
              <a:rPr lang="en-US" sz="2000" dirty="0">
                <a:latin typeface="Arial" pitchFamily="34" charset="0"/>
                <a:cs typeface="Arial" pitchFamily="34" charset="0"/>
              </a:rPr>
              <a:t> </a:t>
            </a:r>
            <a:r>
              <a:rPr lang="en-US" sz="2000" dirty="0" err="1">
                <a:latin typeface="Arial" pitchFamily="34" charset="0"/>
                <a:cs typeface="Arial" pitchFamily="34" charset="0"/>
              </a:rPr>
              <a:t>tâm</a:t>
            </a:r>
            <a:r>
              <a:rPr lang="en-US" sz="2000" dirty="0">
                <a:latin typeface="Arial" pitchFamily="34" charset="0"/>
                <a:cs typeface="Arial" pitchFamily="34" charset="0"/>
              </a:rPr>
              <a:t> QHDN </a:t>
            </a:r>
            <a:r>
              <a:rPr lang="vi-VN" sz="2000" dirty="0">
                <a:latin typeface="Arial" pitchFamily="34" charset="0"/>
                <a:cs typeface="Arial" pitchFamily="34" charset="0"/>
              </a:rPr>
              <a:t>thực hiện tham khảo ý kiến các nhà tuyển dụng lao động và người </a:t>
            </a:r>
            <a:r>
              <a:rPr lang="en-US" sz="2000" dirty="0" err="1">
                <a:latin typeface="Arial" pitchFamily="34" charset="0"/>
                <a:cs typeface="Arial" pitchFamily="34" charset="0"/>
              </a:rPr>
              <a:t>học</a:t>
            </a:r>
            <a:r>
              <a:rPr lang="en-US" sz="2000" dirty="0">
                <a:latin typeface="Arial" pitchFamily="34" charset="0"/>
                <a:cs typeface="Arial" pitchFamily="34" charset="0"/>
              </a:rPr>
              <a:t>; </a:t>
            </a:r>
          </a:p>
          <a:p>
            <a:pPr marL="342900" lvl="0" indent="-342900" algn="just">
              <a:spcBef>
                <a:spcPts val="1200"/>
              </a:spcBef>
              <a:buFont typeface="Wingdings" pitchFamily="2" charset="2"/>
              <a:buChar char="§"/>
            </a:pPr>
            <a:r>
              <a:rPr lang="en-US" sz="2000" dirty="0" err="1">
                <a:latin typeface="Arial" pitchFamily="34" charset="0"/>
                <a:cs typeface="Arial" pitchFamily="34" charset="0"/>
              </a:rPr>
              <a:t>Thực</a:t>
            </a:r>
            <a:r>
              <a:rPr lang="en-US" sz="2000" dirty="0">
                <a:latin typeface="Arial" pitchFamily="34" charset="0"/>
                <a:cs typeface="Arial" pitchFamily="34" charset="0"/>
              </a:rPr>
              <a:t> </a:t>
            </a:r>
            <a:r>
              <a:rPr lang="en-US" sz="2000" dirty="0" err="1">
                <a:latin typeface="Arial" pitchFamily="34" charset="0"/>
                <a:cs typeface="Arial" pitchFamily="34" charset="0"/>
              </a:rPr>
              <a:t>hiện</a:t>
            </a:r>
            <a:r>
              <a:rPr lang="en-US" sz="2000" dirty="0">
                <a:latin typeface="Arial" pitchFamily="34" charset="0"/>
                <a:cs typeface="Arial" pitchFamily="34" charset="0"/>
              </a:rPr>
              <a:t> v</a:t>
            </a:r>
            <a:r>
              <a:rPr lang="pt-BR" sz="2000" dirty="0">
                <a:latin typeface="Arial" pitchFamily="34" charset="0"/>
                <a:cs typeface="Arial" pitchFamily="34" charset="0"/>
              </a:rPr>
              <a:t>iệc quản lý, cấp phát các loại văn bằng, chứng chỉ đúng theo quy định hiện hành.</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1491099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477083"/>
            <a:ext cx="8153400" cy="1200329"/>
          </a:xfrm>
          <a:prstGeom prst="rect">
            <a:avLst/>
          </a:prstGeom>
        </p:spPr>
        <p:txBody>
          <a:bodyPr wrap="square">
            <a:spAutoFit/>
          </a:bodyPr>
          <a:lstStyle/>
          <a:p>
            <a:pPr>
              <a:lnSpc>
                <a:spcPct val="150000"/>
              </a:lnSpc>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lnSpc>
                <a:spcPct val="150000"/>
              </a:lnSpc>
            </a:pPr>
            <a:r>
              <a:rPr lang="en-US" sz="2400" b="1">
                <a:solidFill>
                  <a:srgbClr val="C00000"/>
                </a:solidFill>
              </a:rPr>
              <a:t>2.2. Công tác </a:t>
            </a:r>
            <a:r>
              <a:rPr lang="vi-VN" sz="2400" b="1">
                <a:solidFill>
                  <a:srgbClr val="C00000"/>
                </a:solidFill>
              </a:rPr>
              <a:t>khảo</a:t>
            </a:r>
            <a:r>
              <a:rPr lang="en-US" sz="2400" b="1">
                <a:solidFill>
                  <a:srgbClr val="C00000"/>
                </a:solidFill>
              </a:rPr>
              <a:t> thí và đảm bảo chất lượng</a:t>
            </a:r>
            <a:endParaRPr lang="en-US" sz="2400">
              <a:solidFill>
                <a:srgbClr val="C00000"/>
              </a:solidFill>
            </a:endParaRPr>
          </a:p>
        </p:txBody>
      </p:sp>
      <p:sp>
        <p:nvSpPr>
          <p:cNvPr id="3" name="Rectangle 2"/>
          <p:cNvSpPr/>
          <p:nvPr/>
        </p:nvSpPr>
        <p:spPr>
          <a:xfrm>
            <a:off x="1066800" y="2077283"/>
            <a:ext cx="7924800" cy="4247317"/>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Trong năm học 2018-2019, đơn vị tiếp tục đổi mới công tác kiểm tra, đánh giá theo hệ thống tín chỉ. </a:t>
            </a:r>
          </a:p>
          <a:p>
            <a:pPr marL="342900" lvl="0" indent="-342900" algn="just">
              <a:spcBef>
                <a:spcPts val="1200"/>
              </a:spcBef>
              <a:buFont typeface="Wingdings" pitchFamily="2" charset="2"/>
              <a:buChar char="§"/>
            </a:pPr>
            <a:r>
              <a:rPr lang="en-US" sz="2000">
                <a:latin typeface="Arial" pitchFamily="34" charset="0"/>
                <a:cs typeface="Arial" pitchFamily="34" charset="0"/>
              </a:rPr>
              <a:t>Tăng cường công tác kiểm tra, giám sát, tuyên truyền đối với các hoạt động đảm bảo chất lượng giáo dục nghề nghiệp tại các đơn vị trực thuộc</a:t>
            </a:r>
          </a:p>
          <a:p>
            <a:pPr marL="342900" lvl="0" indent="-342900" algn="just">
              <a:spcBef>
                <a:spcPts val="1200"/>
              </a:spcBef>
              <a:buFont typeface="Wingdings" pitchFamily="2" charset="2"/>
              <a:buChar char="§"/>
            </a:pPr>
            <a:r>
              <a:rPr lang="en-US" sz="2000">
                <a:latin typeface="Arial" pitchFamily="34" charset="0"/>
                <a:cs typeface="Arial" pitchFamily="34" charset="0"/>
              </a:rPr>
              <a:t>Xây dựng mối quan hệ phối kết hợp giữa các đơn vị Phòng Khảo thí và đảm bảo chất lượng, Phòng Tuyển sinh - Đào tạo, và các đơn vị có liên quan trong công tác thanh tra, kiểm tra hoạt động dạy - học.</a:t>
            </a:r>
          </a:p>
          <a:p>
            <a:pPr marL="342900" lvl="0" indent="-342900" algn="just">
              <a:spcBef>
                <a:spcPts val="1200"/>
              </a:spcBef>
              <a:buFont typeface="Wingdings" pitchFamily="2" charset="2"/>
              <a:buChar char="§"/>
            </a:pPr>
            <a:r>
              <a:rPr lang="en-US" sz="2000">
                <a:latin typeface="Arial" pitchFamily="34" charset="0"/>
                <a:cs typeface="Arial" pitchFamily="34" charset="0"/>
              </a:rPr>
              <a:t>Rà soát chuẩn đầu ra, chương trình đào tạo bám sát quy định về khối lượng kiến thức tối thiểu, yêu cầu về năng lực mà người học đạt được sau khi tốt nghiệp.</a:t>
            </a:r>
          </a:p>
        </p:txBody>
      </p:sp>
    </p:spTree>
    <p:extLst>
      <p:ext uri="{BB962C8B-B14F-4D97-AF65-F5344CB8AC3E}">
        <p14:creationId xmlns:p14="http://schemas.microsoft.com/office/powerpoint/2010/main" val="604822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81000"/>
            <a:ext cx="8153400" cy="1200329"/>
          </a:xfrm>
          <a:prstGeom prst="rect">
            <a:avLst/>
          </a:prstGeom>
        </p:spPr>
        <p:txBody>
          <a:bodyPr wrap="square">
            <a:spAutoFit/>
          </a:bodyPr>
          <a:lstStyle/>
          <a:p>
            <a:pPr>
              <a:lnSpc>
                <a:spcPct val="150000"/>
              </a:lnSpc>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lnSpc>
                <a:spcPct val="150000"/>
              </a:lnSpc>
            </a:pPr>
            <a:r>
              <a:rPr lang="en-US" sz="2400" b="1">
                <a:solidFill>
                  <a:srgbClr val="C00000"/>
                </a:solidFill>
              </a:rPr>
              <a:t>2.2. Công tác </a:t>
            </a:r>
            <a:r>
              <a:rPr lang="vi-VN" sz="2400" b="1">
                <a:solidFill>
                  <a:srgbClr val="C00000"/>
                </a:solidFill>
              </a:rPr>
              <a:t>khảo</a:t>
            </a:r>
            <a:r>
              <a:rPr lang="en-US" sz="2400" b="1">
                <a:solidFill>
                  <a:srgbClr val="C00000"/>
                </a:solidFill>
              </a:rPr>
              <a:t> thí và đảm bảo chất lượng</a:t>
            </a:r>
            <a:endParaRPr lang="en-US" sz="2400">
              <a:solidFill>
                <a:srgbClr val="C00000"/>
              </a:solidFill>
            </a:endParaRPr>
          </a:p>
        </p:txBody>
      </p:sp>
      <p:sp>
        <p:nvSpPr>
          <p:cNvPr id="2" name="Rectangle 1"/>
          <p:cNvSpPr/>
          <p:nvPr/>
        </p:nvSpPr>
        <p:spPr>
          <a:xfrm>
            <a:off x="1143000" y="1845707"/>
            <a:ext cx="7848600" cy="4555093"/>
          </a:xfrm>
          <a:prstGeom prst="rect">
            <a:avLst/>
          </a:prstGeom>
        </p:spPr>
        <p:txBody>
          <a:bodyPr wrap="square">
            <a:spAutoFit/>
          </a:bodyPr>
          <a:lstStyle/>
          <a:p>
            <a:pPr marL="342900" lvl="0" indent="-342900" algn="just">
              <a:spcBef>
                <a:spcPts val="1200"/>
              </a:spcBef>
              <a:buFont typeface="Wingdings" pitchFamily="2" charset="2"/>
              <a:buChar char="§"/>
            </a:pPr>
            <a:r>
              <a:rPr lang="en-US" sz="2000">
                <a:latin typeface="Arial" pitchFamily="34" charset="0"/>
                <a:cs typeface="Arial" pitchFamily="34" charset="0"/>
              </a:rPr>
              <a:t>Theo kế hoạch, trong năm 2019, Nhà trường sẽ hoàn thành công tác tự đánh giá chương trình đào tạo theo bộ tiêu chí, tiêu chuẩn của Thông tư 15/2007/TT – BLĐTBXH ngày 8/6/2017. </a:t>
            </a:r>
          </a:p>
          <a:p>
            <a:pPr marL="342900" lvl="0" indent="-342900" algn="just">
              <a:spcBef>
                <a:spcPts val="1200"/>
              </a:spcBef>
              <a:buFont typeface="Wingdings" pitchFamily="2" charset="2"/>
              <a:buChar char="§"/>
            </a:pPr>
            <a:r>
              <a:rPr lang="en-US" sz="2000">
                <a:latin typeface="Arial" pitchFamily="34" charset="0"/>
                <a:cs typeface="Arial" pitchFamily="34" charset="0"/>
              </a:rPr>
              <a:t>Tiếp tục thực hiện công tác đánh giá chuẩn chuyên môn, nghiệp vụ của nhà giáo giáo dục nghề nghiệp. Trên cơ sở các tiêu chí, tiêu chuẩn của Thông tư 08/2017/TT-BLĐTBXH ngày 10 tháng 3 năm 2017 của Bộ Lao động - Thương binh và Xã hội ban hành </a:t>
            </a:r>
          </a:p>
          <a:p>
            <a:pPr marL="342900" lvl="0" indent="-342900" algn="just">
              <a:spcBef>
                <a:spcPts val="1200"/>
              </a:spcBef>
              <a:buFont typeface="Wingdings" pitchFamily="2" charset="2"/>
              <a:buChar char="§"/>
            </a:pPr>
            <a:r>
              <a:rPr lang="en-US" sz="2000">
                <a:latin typeface="Arial" pitchFamily="34" charset="0"/>
                <a:cs typeface="Arial" pitchFamily="34" charset="0"/>
              </a:rPr>
              <a:t>Tiếp tục triển khai công tác lấy ý kiến học sinh sinh viên về hoạt động giảng dạy của giảng viên qua việc xem điểm thi kết thúc học phần của học sinh sinh viên trên phần mềm quản lý đào tạo của Nhà trường.</a:t>
            </a:r>
          </a:p>
          <a:p>
            <a:pPr marL="342900" lvl="0" indent="-342900" algn="just">
              <a:spcBef>
                <a:spcPts val="1200"/>
              </a:spcBef>
              <a:buFont typeface="Wingdings" pitchFamily="2" charset="2"/>
              <a:buChar char="§"/>
            </a:pPr>
            <a:r>
              <a:rPr lang="en-US" sz="2000">
                <a:latin typeface="Arial" pitchFamily="34" charset="0"/>
                <a:cs typeface="Arial" pitchFamily="34" charset="0"/>
              </a:rPr>
              <a:t>Tiến hành thực hiện triển khai công tác xây dựng hệ thống quản lý chất lượng theo tiêu chuẩn ISO 9001:2015.</a:t>
            </a:r>
          </a:p>
        </p:txBody>
      </p:sp>
    </p:spTree>
    <p:extLst>
      <p:ext uri="{BB962C8B-B14F-4D97-AF65-F5344CB8AC3E}">
        <p14:creationId xmlns:p14="http://schemas.microsoft.com/office/powerpoint/2010/main" val="2312969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480060"/>
            <a:ext cx="8153400" cy="1131848"/>
          </a:xfrm>
          <a:prstGeom prst="rect">
            <a:avLst/>
          </a:prstGeom>
        </p:spPr>
        <p:txBody>
          <a:bodyPr wrap="square">
            <a:spAutoFit/>
          </a:bodyPr>
          <a:lstStyle/>
          <a:p>
            <a:pPr>
              <a:lnSpc>
                <a:spcPct val="150000"/>
              </a:lnSpc>
            </a:pPr>
            <a:r>
              <a:rPr lang="en-US" sz="2400" b="1">
                <a:solidFill>
                  <a:srgbClr val="C00000"/>
                </a:solidFill>
                <a:latin typeface="Arial" pitchFamily="34" charset="0"/>
                <a:cs typeface="Arial" pitchFamily="34" charset="0"/>
              </a:rPr>
              <a:t>2. Nâng cao chất lượng, hiệu quả giáo dục và đào tạo:</a:t>
            </a:r>
            <a:endParaRPr lang="en-US" sz="2400">
              <a:solidFill>
                <a:srgbClr val="C00000"/>
              </a:solidFill>
              <a:latin typeface="Arial" pitchFamily="34" charset="0"/>
              <a:cs typeface="Arial" pitchFamily="34" charset="0"/>
            </a:endParaRPr>
          </a:p>
          <a:p>
            <a:pPr>
              <a:lnSpc>
                <a:spcPct val="150000"/>
              </a:lnSpc>
            </a:pPr>
            <a:r>
              <a:rPr lang="en-US" sz="2400" b="1">
                <a:solidFill>
                  <a:srgbClr val="C00000"/>
                </a:solidFill>
                <a:latin typeface="Arial" pitchFamily="34" charset="0"/>
                <a:cs typeface="Arial" pitchFamily="34" charset="0"/>
              </a:rPr>
              <a:t>2.3. Công tác Học sinh sinh viên</a:t>
            </a:r>
            <a:endParaRPr lang="en-US" sz="2400">
              <a:solidFill>
                <a:srgbClr val="C00000"/>
              </a:solidFill>
              <a:latin typeface="Arial" pitchFamily="34" charset="0"/>
              <a:cs typeface="Arial" pitchFamily="34" charset="0"/>
            </a:endParaRPr>
          </a:p>
        </p:txBody>
      </p:sp>
      <p:sp>
        <p:nvSpPr>
          <p:cNvPr id="3" name="Rectangle 2"/>
          <p:cNvSpPr/>
          <p:nvPr/>
        </p:nvSpPr>
        <p:spPr>
          <a:xfrm>
            <a:off x="1025012" y="2004060"/>
            <a:ext cx="7966587" cy="3939540"/>
          </a:xfrm>
          <a:prstGeom prst="rect">
            <a:avLst/>
          </a:prstGeom>
        </p:spPr>
        <p:txBody>
          <a:bodyPr wrap="square">
            <a:spAutoFit/>
          </a:bodyPr>
          <a:lstStyle/>
          <a:p>
            <a:pPr marL="342900" lvl="0" indent="-342900" algn="just">
              <a:spcBef>
                <a:spcPts val="1200"/>
              </a:spcBef>
              <a:buFont typeface="Wingdings" pitchFamily="2" charset="2"/>
              <a:buChar char="§"/>
            </a:pPr>
            <a:r>
              <a:rPr lang="pt-BR" sz="2000">
                <a:latin typeface="Arial" pitchFamily="34" charset="0"/>
                <a:cs typeface="Arial" pitchFamily="34" charset="0"/>
              </a:rPr>
              <a:t>Tiếp tục đẩy mạnh việc “Học tập và làm theo tư tưởng, đạo đức, phong cách Hồ Chí Minh”, thực hiện cuộc vận động “Mỗi Thầy, Cô là tấm gương đạo đức, tự học và sáng tạo”; </a:t>
            </a:r>
            <a:endParaRPr lang="en-US" sz="2000">
              <a:latin typeface="Arial" pitchFamily="34" charset="0"/>
              <a:cs typeface="Arial" pitchFamily="34" charset="0"/>
            </a:endParaRPr>
          </a:p>
          <a:p>
            <a:pPr marL="342900" lvl="0" indent="-342900" algn="just">
              <a:spcBef>
                <a:spcPts val="1200"/>
              </a:spcBef>
              <a:buFont typeface="Wingdings" pitchFamily="2" charset="2"/>
              <a:buChar char="§"/>
            </a:pPr>
            <a:r>
              <a:rPr lang="en-US" sz="2000">
                <a:latin typeface="Arial" pitchFamily="34" charset="0"/>
                <a:cs typeface="Arial" pitchFamily="34" charset="0"/>
              </a:rPr>
              <a:t>Tiếp tục hoàn thiện các văn bản quy định đối với HSSV nhằm tạo điều kiện cho các đơn vị có liên quan phát huy tính chủ động, sáng tạo, năng động trong thực hiện nhiệm vụ; </a:t>
            </a:r>
          </a:p>
          <a:p>
            <a:pPr marL="342900" lvl="0" indent="-342900" algn="just">
              <a:spcBef>
                <a:spcPts val="1200"/>
              </a:spcBef>
              <a:buFont typeface="Wingdings" pitchFamily="2" charset="2"/>
              <a:buChar char="§"/>
            </a:pPr>
            <a:r>
              <a:rPr lang="en-US" sz="2000">
                <a:latin typeface="Arial" pitchFamily="34" charset="0"/>
                <a:cs typeface="Arial" pitchFamily="34" charset="0"/>
              </a:rPr>
              <a:t>Tăng cường công tác GVCN/CVHT, xây dựng những giải pháp tổ chức sinh hoạt lớp hàng tuần có hiệu quả, đi vào chiều sâu;</a:t>
            </a:r>
          </a:p>
          <a:p>
            <a:pPr marL="342900" lvl="0" indent="-342900" algn="just">
              <a:spcBef>
                <a:spcPts val="1200"/>
              </a:spcBef>
              <a:buFont typeface="Wingdings" pitchFamily="2" charset="2"/>
              <a:buChar char="§"/>
            </a:pPr>
            <a:r>
              <a:rPr lang="en-US" sz="2000">
                <a:latin typeface="Arial" pitchFamily="34" charset="0"/>
                <a:cs typeface="Arial" pitchFamily="34" charset="0"/>
              </a:rPr>
              <a:t>Tăng cường ứng dụng CNTT trong quản lý giáo dục; Trang bị trang thiết bị CNTT đáp ứng được yêu cầu phát triển, hệ thống mạng không dây phủ sóng toàn trường; </a:t>
            </a:r>
          </a:p>
        </p:txBody>
      </p:sp>
    </p:spTree>
    <p:extLst>
      <p:ext uri="{BB962C8B-B14F-4D97-AF65-F5344CB8AC3E}">
        <p14:creationId xmlns:p14="http://schemas.microsoft.com/office/powerpoint/2010/main" val="29720293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69</TotalTime>
  <Words>2943</Words>
  <Application>Microsoft Office PowerPoint</Application>
  <PresentationFormat>On-screen Show (4:3)</PresentationFormat>
  <Paragraphs>102</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Solstice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KCNTT</dc:creator>
  <cp:lastModifiedBy>ThaySi</cp:lastModifiedBy>
  <cp:revision>9</cp:revision>
  <dcterms:created xsi:type="dcterms:W3CDTF">2018-08-01T08:14:55Z</dcterms:created>
  <dcterms:modified xsi:type="dcterms:W3CDTF">2018-08-02T05:57:32Z</dcterms:modified>
</cp:coreProperties>
</file>